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FF66FF"/>
    <a:srgbClr val="FFCCFF"/>
    <a:srgbClr val="CCCCFF"/>
    <a:srgbClr val="CC99FF"/>
    <a:srgbClr val="00FF00"/>
    <a:srgbClr val="FFCC66"/>
    <a:srgbClr val="66FF66"/>
    <a:srgbClr val="66CCFF"/>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4E476D-A1BD-4DB2-9205-8D745AADAA7C}" v="13" dt="2025-12-10T08:50:10.1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5" d="100"/>
          <a:sy n="85" d="100"/>
        </p:scale>
        <p:origin x="2021"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09/12/2025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17697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09/12/2025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70954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09/12/2025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3832153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09/12/2025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3816621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59876C9-4173-492A-A27A-E5B38E38C2BF}" type="datetimeFigureOut">
              <a:rPr lang="en-GB" smtClean="0"/>
              <a:t>09/12/2025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433173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59876C9-4173-492A-A27A-E5B38E38C2BF}" type="datetimeFigureOut">
              <a:rPr lang="en-GB" smtClean="0"/>
              <a:t>09/12/2025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3002740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59876C9-4173-492A-A27A-E5B38E38C2BF}" type="datetimeFigureOut">
              <a:rPr lang="en-GB" smtClean="0"/>
              <a:t>09/12/2025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776338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59876C9-4173-492A-A27A-E5B38E38C2BF}" type="datetimeFigureOut">
              <a:rPr lang="en-GB" smtClean="0"/>
              <a:t>09/12/2025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71666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876C9-4173-492A-A27A-E5B38E38C2BF}" type="datetimeFigureOut">
              <a:rPr lang="en-GB" smtClean="0"/>
              <a:t>09/12/2025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1101976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159876C9-4173-492A-A27A-E5B38E38C2BF}" type="datetimeFigureOut">
              <a:rPr lang="en-GB" smtClean="0"/>
              <a:t>09/12/2025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1243862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159876C9-4173-492A-A27A-E5B38E38C2BF}" type="datetimeFigureOut">
              <a:rPr lang="en-GB" smtClean="0"/>
              <a:t>09/12/2025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935990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59876C9-4173-492A-A27A-E5B38E38C2BF}" type="datetimeFigureOut">
              <a:rPr lang="en-GB" smtClean="0"/>
              <a:t>09/12/2025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61F2E26-21B1-4933-AF50-EECCEB46937B}" type="slidenum">
              <a:rPr lang="en-GB" smtClean="0"/>
              <a:t>‹#›</a:t>
            </a:fld>
            <a:endParaRPr lang="en-GB"/>
          </a:p>
        </p:txBody>
      </p:sp>
    </p:spTree>
    <p:extLst>
      <p:ext uri="{BB962C8B-B14F-4D97-AF65-F5344CB8AC3E}">
        <p14:creationId xmlns:p14="http://schemas.microsoft.com/office/powerpoint/2010/main" val="17565843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0EB55664-AED8-B956-066C-C604D51FA9BA}"/>
              </a:ext>
            </a:extLst>
          </p:cNvPr>
          <p:cNvSpPr/>
          <p:nvPr/>
        </p:nvSpPr>
        <p:spPr>
          <a:xfrm>
            <a:off x="7706915" y="7394314"/>
            <a:ext cx="243202" cy="2564014"/>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Arc 11">
            <a:extLst>
              <a:ext uri="{FF2B5EF4-FFF2-40B4-BE49-F238E27FC236}">
                <a16:creationId xmlns:a16="http://schemas.microsoft.com/office/drawing/2014/main" id="{D83B9AC8-FEEF-BD2E-7931-8A405221098B}"/>
              </a:ext>
            </a:extLst>
          </p:cNvPr>
          <p:cNvSpPr/>
          <p:nvPr/>
        </p:nvSpPr>
        <p:spPr>
          <a:xfrm>
            <a:off x="4296147" y="5070092"/>
            <a:ext cx="1792601" cy="2116468"/>
          </a:xfrm>
          <a:prstGeom prst="arc">
            <a:avLst>
              <a:gd name="adj1" fmla="val 16211550"/>
              <a:gd name="adj2" fmla="val 5391112"/>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3" name="Arc 12">
            <a:extLst>
              <a:ext uri="{FF2B5EF4-FFF2-40B4-BE49-F238E27FC236}">
                <a16:creationId xmlns:a16="http://schemas.microsoft.com/office/drawing/2014/main" id="{A2ADDB4C-9D97-94BC-366D-5A85FA54C922}"/>
              </a:ext>
            </a:extLst>
          </p:cNvPr>
          <p:cNvSpPr/>
          <p:nvPr/>
        </p:nvSpPr>
        <p:spPr>
          <a:xfrm rot="10800000">
            <a:off x="691304" y="7188964"/>
            <a:ext cx="1971961" cy="2116495"/>
          </a:xfrm>
          <a:prstGeom prst="arc">
            <a:avLst>
              <a:gd name="adj1" fmla="val 16211550"/>
              <a:gd name="adj2" fmla="val 5666120"/>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14" name="Straight Connector 13">
            <a:extLst>
              <a:ext uri="{FF2B5EF4-FFF2-40B4-BE49-F238E27FC236}">
                <a16:creationId xmlns:a16="http://schemas.microsoft.com/office/drawing/2014/main" id="{B92384B5-773A-DCDB-A865-4AD3C3421D8D}"/>
              </a:ext>
            </a:extLst>
          </p:cNvPr>
          <p:cNvCxnSpPr>
            <a:cxnSpLocks/>
          </p:cNvCxnSpPr>
          <p:nvPr/>
        </p:nvCxnSpPr>
        <p:spPr>
          <a:xfrm flipV="1">
            <a:off x="1665552" y="7187156"/>
            <a:ext cx="3574609" cy="32"/>
          </a:xfrm>
          <a:prstGeom prst="line">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05B2CBA-E3A6-0C0F-3185-93475F449B8F}"/>
              </a:ext>
            </a:extLst>
          </p:cNvPr>
          <p:cNvCxnSpPr>
            <a:cxnSpLocks/>
          </p:cNvCxnSpPr>
          <p:nvPr/>
        </p:nvCxnSpPr>
        <p:spPr>
          <a:xfrm>
            <a:off x="1665552" y="9333254"/>
            <a:ext cx="4120716" cy="7"/>
          </a:xfrm>
          <a:prstGeom prst="line">
            <a:avLst/>
          </a:prstGeom>
          <a:ln w="635000" cap="rnd">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3D40067-89E0-6B61-ABDB-6294B53E0329}"/>
              </a:ext>
            </a:extLst>
          </p:cNvPr>
          <p:cNvCxnSpPr>
            <a:cxnSpLocks/>
          </p:cNvCxnSpPr>
          <p:nvPr/>
        </p:nvCxnSpPr>
        <p:spPr>
          <a:xfrm flipV="1">
            <a:off x="1808298" y="5070803"/>
            <a:ext cx="3413050" cy="2748"/>
          </a:xfrm>
          <a:prstGeom prst="line">
            <a:avLst/>
          </a:prstGeom>
          <a:ln w="635000" cap="rnd">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27" name="Arc 26">
            <a:extLst>
              <a:ext uri="{FF2B5EF4-FFF2-40B4-BE49-F238E27FC236}">
                <a16:creationId xmlns:a16="http://schemas.microsoft.com/office/drawing/2014/main" id="{FA5CE1D2-435F-1A4B-BC01-5DBEB8644A27}"/>
              </a:ext>
            </a:extLst>
          </p:cNvPr>
          <p:cNvSpPr/>
          <p:nvPr/>
        </p:nvSpPr>
        <p:spPr>
          <a:xfrm rot="10800000">
            <a:off x="991313" y="2967992"/>
            <a:ext cx="1971961" cy="2116495"/>
          </a:xfrm>
          <a:prstGeom prst="arc">
            <a:avLst>
              <a:gd name="adj1" fmla="val 16211550"/>
              <a:gd name="adj2" fmla="val 5666120"/>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32" name="Straight Connector 31">
            <a:extLst>
              <a:ext uri="{FF2B5EF4-FFF2-40B4-BE49-F238E27FC236}">
                <a16:creationId xmlns:a16="http://schemas.microsoft.com/office/drawing/2014/main" id="{F2DD43F6-418A-B9A1-1DB1-FBD9FD1F7913}"/>
              </a:ext>
            </a:extLst>
          </p:cNvPr>
          <p:cNvCxnSpPr>
            <a:cxnSpLocks/>
          </p:cNvCxnSpPr>
          <p:nvPr/>
        </p:nvCxnSpPr>
        <p:spPr>
          <a:xfrm flipV="1">
            <a:off x="1828534" y="2973274"/>
            <a:ext cx="3358218" cy="1699"/>
          </a:xfrm>
          <a:prstGeom prst="line">
            <a:avLst/>
          </a:prstGeom>
          <a:ln w="635000" cap="rnd">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A logo with blue and black text&#10;&#10;Description automatically generated">
            <a:extLst>
              <a:ext uri="{FF2B5EF4-FFF2-40B4-BE49-F238E27FC236}">
                <a16:creationId xmlns:a16="http://schemas.microsoft.com/office/drawing/2014/main" id="{E243F867-556E-391B-6348-0C5BFA39B7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7663" y="9505517"/>
            <a:ext cx="685800" cy="314325"/>
          </a:xfrm>
          <a:prstGeom prst="rect">
            <a:avLst/>
          </a:prstGeom>
          <a:noFill/>
          <a:extLst>
            <a:ext uri="{909E8E84-426E-40DD-AFC4-6F175D3DCCD1}">
              <a14:hiddenFill xmlns:a14="http://schemas.microsoft.com/office/drawing/2010/main">
                <a:solidFill>
                  <a:srgbClr val="FFFFFF"/>
                </a:solidFill>
              </a14:hiddenFill>
            </a:ext>
          </a:extLst>
        </p:spPr>
      </p:pic>
      <p:sp>
        <p:nvSpPr>
          <p:cNvPr id="44" name="TextBox 1">
            <a:extLst>
              <a:ext uri="{FF2B5EF4-FFF2-40B4-BE49-F238E27FC236}">
                <a16:creationId xmlns:a16="http://schemas.microsoft.com/office/drawing/2014/main" id="{F37E7F92-E4F1-28D8-2B37-BD8FCD288FFA}"/>
              </a:ext>
            </a:extLst>
          </p:cNvPr>
          <p:cNvSpPr txBox="1"/>
          <p:nvPr/>
        </p:nvSpPr>
        <p:spPr>
          <a:xfrm>
            <a:off x="40758" y="101966"/>
            <a:ext cx="3516595" cy="584775"/>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3200" b="1" dirty="0">
                <a:latin typeface="Century Gothic"/>
              </a:rPr>
              <a:t>Sports Science</a:t>
            </a:r>
          </a:p>
        </p:txBody>
      </p:sp>
      <p:sp>
        <p:nvSpPr>
          <p:cNvPr id="45" name="Rectangle 44">
            <a:extLst>
              <a:ext uri="{FF2B5EF4-FFF2-40B4-BE49-F238E27FC236}">
                <a16:creationId xmlns:a16="http://schemas.microsoft.com/office/drawing/2014/main" id="{0FBC54E6-1762-E49C-DA55-00A0A0C65AB4}"/>
              </a:ext>
            </a:extLst>
          </p:cNvPr>
          <p:cNvSpPr/>
          <p:nvPr/>
        </p:nvSpPr>
        <p:spPr>
          <a:xfrm>
            <a:off x="67629" y="102054"/>
            <a:ext cx="3516594" cy="618529"/>
          </a:xfrm>
          <a:prstGeom prst="rect">
            <a:avLst/>
          </a:prstGeom>
          <a:noFill/>
          <a:ln w="28575">
            <a:solidFill>
              <a:schemeClr val="bg2">
                <a:lumMod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31" name="Straight Connector 1030">
            <a:extLst>
              <a:ext uri="{FF2B5EF4-FFF2-40B4-BE49-F238E27FC236}">
                <a16:creationId xmlns:a16="http://schemas.microsoft.com/office/drawing/2014/main" id="{35A57601-0114-22C4-B4CB-487C04F216A8}"/>
              </a:ext>
            </a:extLst>
          </p:cNvPr>
          <p:cNvCxnSpPr>
            <a:cxnSpLocks/>
          </p:cNvCxnSpPr>
          <p:nvPr/>
        </p:nvCxnSpPr>
        <p:spPr>
          <a:xfrm flipH="1">
            <a:off x="1327522" y="2526101"/>
            <a:ext cx="3438497" cy="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32" name="Arc 1031">
            <a:extLst>
              <a:ext uri="{FF2B5EF4-FFF2-40B4-BE49-F238E27FC236}">
                <a16:creationId xmlns:a16="http://schemas.microsoft.com/office/drawing/2014/main" id="{176E890D-3BED-AF49-AAD6-980C30BE6BF1}"/>
              </a:ext>
            </a:extLst>
          </p:cNvPr>
          <p:cNvSpPr/>
          <p:nvPr/>
        </p:nvSpPr>
        <p:spPr>
          <a:xfrm rot="20808829" flipH="1">
            <a:off x="994688" y="2723176"/>
            <a:ext cx="2945982" cy="2493175"/>
          </a:xfrm>
          <a:prstGeom prst="arc">
            <a:avLst>
              <a:gd name="adj1" fmla="val 18298622"/>
              <a:gd name="adj2" fmla="val 2550346"/>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039" name="Straight Connector 1038">
            <a:extLst>
              <a:ext uri="{FF2B5EF4-FFF2-40B4-BE49-F238E27FC236}">
                <a16:creationId xmlns:a16="http://schemas.microsoft.com/office/drawing/2014/main" id="{FA202AA0-F78C-37DA-5AFF-23EB84E4434F}"/>
              </a:ext>
            </a:extLst>
          </p:cNvPr>
          <p:cNvCxnSpPr>
            <a:cxnSpLocks/>
          </p:cNvCxnSpPr>
          <p:nvPr/>
        </p:nvCxnSpPr>
        <p:spPr>
          <a:xfrm flipH="1" flipV="1">
            <a:off x="1534630" y="4646282"/>
            <a:ext cx="3907750" cy="29267"/>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042" name="Straight Connector 1041">
            <a:extLst>
              <a:ext uri="{FF2B5EF4-FFF2-40B4-BE49-F238E27FC236}">
                <a16:creationId xmlns:a16="http://schemas.microsoft.com/office/drawing/2014/main" id="{B894797B-6D8A-5044-AC99-BC068CA9A03D}"/>
              </a:ext>
            </a:extLst>
          </p:cNvPr>
          <p:cNvCxnSpPr>
            <a:cxnSpLocks/>
          </p:cNvCxnSpPr>
          <p:nvPr/>
        </p:nvCxnSpPr>
        <p:spPr>
          <a:xfrm flipH="1" flipV="1">
            <a:off x="1582872" y="6756978"/>
            <a:ext cx="3859508" cy="3038"/>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043" name="Straight Connector 1042">
            <a:extLst>
              <a:ext uri="{FF2B5EF4-FFF2-40B4-BE49-F238E27FC236}">
                <a16:creationId xmlns:a16="http://schemas.microsoft.com/office/drawing/2014/main" id="{49623B55-77DA-AA60-1C2E-EB31DF364CB4}"/>
              </a:ext>
            </a:extLst>
          </p:cNvPr>
          <p:cNvCxnSpPr>
            <a:cxnSpLocks/>
          </p:cNvCxnSpPr>
          <p:nvPr/>
        </p:nvCxnSpPr>
        <p:spPr>
          <a:xfrm flipH="1">
            <a:off x="1903734" y="8920048"/>
            <a:ext cx="3706351" cy="1794"/>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44" name="Arc 1043">
            <a:extLst>
              <a:ext uri="{FF2B5EF4-FFF2-40B4-BE49-F238E27FC236}">
                <a16:creationId xmlns:a16="http://schemas.microsoft.com/office/drawing/2014/main" id="{65644429-1A64-CA6B-B8D5-6430B2844B9B}"/>
              </a:ext>
            </a:extLst>
          </p:cNvPr>
          <p:cNvSpPr/>
          <p:nvPr/>
        </p:nvSpPr>
        <p:spPr>
          <a:xfrm rot="20808829" flipH="1">
            <a:off x="731848" y="6469983"/>
            <a:ext cx="2945982" cy="2493175"/>
          </a:xfrm>
          <a:prstGeom prst="arc">
            <a:avLst>
              <a:gd name="adj1" fmla="val 18298622"/>
              <a:gd name="adj2" fmla="val 2550346"/>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45" name="Arc 1044">
            <a:extLst>
              <a:ext uri="{FF2B5EF4-FFF2-40B4-BE49-F238E27FC236}">
                <a16:creationId xmlns:a16="http://schemas.microsoft.com/office/drawing/2014/main" id="{11FFA9BB-43DE-CD4D-A057-EAA2B0FA4187}"/>
              </a:ext>
            </a:extLst>
          </p:cNvPr>
          <p:cNvSpPr/>
          <p:nvPr/>
        </p:nvSpPr>
        <p:spPr>
          <a:xfrm rot="10478357" flipH="1">
            <a:off x="3100844" y="4925519"/>
            <a:ext cx="2945982" cy="2493175"/>
          </a:xfrm>
          <a:prstGeom prst="arc">
            <a:avLst>
              <a:gd name="adj1" fmla="val 18298622"/>
              <a:gd name="adj2" fmla="val 2550346"/>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50" name="Arrow: Striped Right 1049">
            <a:extLst>
              <a:ext uri="{FF2B5EF4-FFF2-40B4-BE49-F238E27FC236}">
                <a16:creationId xmlns:a16="http://schemas.microsoft.com/office/drawing/2014/main" id="{9436F54B-915F-5729-C2F2-403DF4DB9A60}"/>
              </a:ext>
            </a:extLst>
          </p:cNvPr>
          <p:cNvSpPr/>
          <p:nvPr/>
        </p:nvSpPr>
        <p:spPr>
          <a:xfrm>
            <a:off x="5042956" y="2290909"/>
            <a:ext cx="1732021" cy="1290718"/>
          </a:xfrm>
          <a:prstGeom prst="stripedRightArrow">
            <a:avLst>
              <a:gd name="adj1" fmla="val 56960"/>
              <a:gd name="adj2" fmla="val 28425"/>
            </a:avLst>
          </a:prstGeom>
          <a:solidFill>
            <a:srgbClr val="FFC00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noProof="1">
                <a:solidFill>
                  <a:schemeClr val="bg2">
                    <a:lumMod val="50000"/>
                  </a:schemeClr>
                </a:solidFill>
                <a:latin typeface="Century Gothic" panose="020B0502020202020204" pitchFamily="34" charset="0"/>
              </a:rPr>
              <a:t>Key Stage 4</a:t>
            </a:r>
          </a:p>
          <a:p>
            <a:pPr algn="ctr"/>
            <a:endParaRPr lang="en-GB" sz="1000" dirty="0">
              <a:solidFill>
                <a:schemeClr val="bg2">
                  <a:lumMod val="50000"/>
                </a:schemeClr>
              </a:solidFill>
              <a:latin typeface="Century Gothic" panose="020B0502020202020204" pitchFamily="34" charset="0"/>
            </a:endParaRPr>
          </a:p>
        </p:txBody>
      </p:sp>
      <p:sp>
        <p:nvSpPr>
          <p:cNvPr id="1063" name="TextBox 1062">
            <a:extLst>
              <a:ext uri="{FF2B5EF4-FFF2-40B4-BE49-F238E27FC236}">
                <a16:creationId xmlns:a16="http://schemas.microsoft.com/office/drawing/2014/main" id="{E9CB81DC-AFD7-992D-4432-17D6DA1DE28C}"/>
              </a:ext>
            </a:extLst>
          </p:cNvPr>
          <p:cNvSpPr txBox="1"/>
          <p:nvPr/>
        </p:nvSpPr>
        <p:spPr>
          <a:xfrm>
            <a:off x="549700" y="771574"/>
            <a:ext cx="933161" cy="246221"/>
          </a:xfrm>
          <a:prstGeom prst="rect">
            <a:avLst/>
          </a:prstGeom>
          <a:noFill/>
        </p:spPr>
        <p:txBody>
          <a:bodyPr wrap="square" lIns="0" rIns="0" rtlCol="0" anchor="b">
            <a:spAutoFit/>
          </a:bodyPr>
          <a:lstStyle/>
          <a:p>
            <a:r>
              <a:rPr lang="en-US" sz="1000" b="1" u="sng" noProof="1">
                <a:solidFill>
                  <a:srgbClr val="FF0000"/>
                </a:solidFill>
                <a:latin typeface="Century Gothic" panose="020B0502020202020204" pitchFamily="34" charset="0"/>
              </a:rPr>
              <a:t>Employability</a:t>
            </a:r>
          </a:p>
        </p:txBody>
      </p:sp>
      <p:sp>
        <p:nvSpPr>
          <p:cNvPr id="1064" name="TextBox 1063">
            <a:extLst>
              <a:ext uri="{FF2B5EF4-FFF2-40B4-BE49-F238E27FC236}">
                <a16:creationId xmlns:a16="http://schemas.microsoft.com/office/drawing/2014/main" id="{B959D132-1ED9-7EF7-508B-DB711567F6EB}"/>
              </a:ext>
            </a:extLst>
          </p:cNvPr>
          <p:cNvSpPr txBox="1"/>
          <p:nvPr/>
        </p:nvSpPr>
        <p:spPr>
          <a:xfrm>
            <a:off x="356109" y="1056950"/>
            <a:ext cx="2608169" cy="969496"/>
          </a:xfrm>
          <a:prstGeom prst="rect">
            <a:avLst/>
          </a:prstGeom>
          <a:noFill/>
        </p:spPr>
        <p:txBody>
          <a:bodyPr wrap="square" lIns="0" rIns="0" rtlCol="0" anchor="t">
            <a:spAutoFit/>
          </a:bodyPr>
          <a:lstStyle/>
          <a:p>
            <a:r>
              <a:rPr lang="en-GB" sz="800" b="1" noProof="1">
                <a:latin typeface="Century Gothic" panose="020B0502020202020204" pitchFamily="34" charset="0"/>
              </a:rPr>
              <a:t>Throughout the course we will be ensuring you  ‘get ahead’ by developing transferable skills such as communication, team working, management and leadership,  planning and organisation, empathy, time management, taking initiative, adaptability and, problem solving</a:t>
            </a:r>
            <a:endParaRPr lang="en-US" sz="800" b="1" noProof="1">
              <a:latin typeface="Century Gothic" panose="020B0502020202020204" pitchFamily="34" charset="0"/>
            </a:endParaRPr>
          </a:p>
          <a:p>
            <a:pPr algn="ctr"/>
            <a:r>
              <a:rPr lang="en-US" sz="900" noProof="1">
                <a:latin typeface="Century Gothic" panose="020B0502020202020204" pitchFamily="34" charset="0"/>
              </a:rPr>
              <a:t> </a:t>
            </a:r>
          </a:p>
        </p:txBody>
      </p:sp>
      <p:sp>
        <p:nvSpPr>
          <p:cNvPr id="4" name="Oval 3">
            <a:extLst>
              <a:ext uri="{FF2B5EF4-FFF2-40B4-BE49-F238E27FC236}">
                <a16:creationId xmlns:a16="http://schemas.microsoft.com/office/drawing/2014/main" id="{BD20EDC0-9D7C-4095-FFE7-63A0A8E0CC75}"/>
              </a:ext>
            </a:extLst>
          </p:cNvPr>
          <p:cNvSpPr/>
          <p:nvPr/>
        </p:nvSpPr>
        <p:spPr>
          <a:xfrm>
            <a:off x="3869978" y="8934231"/>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b="1" dirty="0">
                <a:solidFill>
                  <a:schemeClr val="tx2">
                    <a:lumMod val="50000"/>
                    <a:lumOff val="50000"/>
                  </a:schemeClr>
                </a:solidFill>
                <a:cs typeface="Calibri"/>
              </a:rPr>
              <a:t>Hockey</a:t>
            </a:r>
          </a:p>
        </p:txBody>
      </p:sp>
      <p:sp>
        <p:nvSpPr>
          <p:cNvPr id="9" name="Oval 8">
            <a:extLst>
              <a:ext uri="{FF2B5EF4-FFF2-40B4-BE49-F238E27FC236}">
                <a16:creationId xmlns:a16="http://schemas.microsoft.com/office/drawing/2014/main" id="{D6920B76-7ADD-D923-DC19-EB2E5D5BBC7B}"/>
              </a:ext>
            </a:extLst>
          </p:cNvPr>
          <p:cNvSpPr/>
          <p:nvPr/>
        </p:nvSpPr>
        <p:spPr>
          <a:xfrm>
            <a:off x="5249547" y="6721530"/>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Feb</a:t>
            </a:r>
          </a:p>
        </p:txBody>
      </p:sp>
      <p:sp>
        <p:nvSpPr>
          <p:cNvPr id="52" name="Arc 51">
            <a:extLst>
              <a:ext uri="{FF2B5EF4-FFF2-40B4-BE49-F238E27FC236}">
                <a16:creationId xmlns:a16="http://schemas.microsoft.com/office/drawing/2014/main" id="{40FFEED7-BC7F-97EF-BA83-2A150BB5912D}"/>
              </a:ext>
            </a:extLst>
          </p:cNvPr>
          <p:cNvSpPr/>
          <p:nvPr/>
        </p:nvSpPr>
        <p:spPr>
          <a:xfrm flipH="1">
            <a:off x="106474" y="7808280"/>
            <a:ext cx="240895" cy="838179"/>
          </a:xfrm>
          <a:prstGeom prst="arc">
            <a:avLst>
              <a:gd name="adj1" fmla="val 16211550"/>
              <a:gd name="adj2" fmla="val 5391112"/>
            </a:avLst>
          </a:prstGeom>
          <a:ln w="57150">
            <a:solidFill>
              <a:srgbClr val="FFC000"/>
            </a:solidFill>
            <a:prstDash val="sysDash"/>
            <a:headEnd type="triangle"/>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60" name="Straight Arrow Connector 59">
            <a:extLst>
              <a:ext uri="{FF2B5EF4-FFF2-40B4-BE49-F238E27FC236}">
                <a16:creationId xmlns:a16="http://schemas.microsoft.com/office/drawing/2014/main" id="{4DC8308D-0F1F-2A5B-3F16-F69BE1B9041F}"/>
              </a:ext>
            </a:extLst>
          </p:cNvPr>
          <p:cNvCxnSpPr>
            <a:cxnSpLocks/>
          </p:cNvCxnSpPr>
          <p:nvPr/>
        </p:nvCxnSpPr>
        <p:spPr>
          <a:xfrm flipH="1">
            <a:off x="4458410" y="9810317"/>
            <a:ext cx="1138297" cy="0"/>
          </a:xfrm>
          <a:prstGeom prst="straightConnector1">
            <a:avLst/>
          </a:prstGeom>
          <a:ln w="57150">
            <a:solidFill>
              <a:srgbClr val="FFC000"/>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F6063D5C-F564-2B01-EB84-77EE045B7955}"/>
              </a:ext>
            </a:extLst>
          </p:cNvPr>
          <p:cNvCxnSpPr>
            <a:cxnSpLocks/>
          </p:cNvCxnSpPr>
          <p:nvPr/>
        </p:nvCxnSpPr>
        <p:spPr>
          <a:xfrm flipH="1">
            <a:off x="2228697" y="9775439"/>
            <a:ext cx="1141136" cy="6872"/>
          </a:xfrm>
          <a:prstGeom prst="straightConnector1">
            <a:avLst/>
          </a:prstGeom>
          <a:ln w="57150">
            <a:solidFill>
              <a:srgbClr val="FFC000"/>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pic>
        <p:nvPicPr>
          <p:cNvPr id="1034" name="Graphic 1033" descr="Head with gears">
            <a:extLst>
              <a:ext uri="{FF2B5EF4-FFF2-40B4-BE49-F238E27FC236}">
                <a16:creationId xmlns:a16="http://schemas.microsoft.com/office/drawing/2014/main" id="{EFC3AE79-6B42-7AD3-6E99-4619E88133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15316" y="3601041"/>
            <a:ext cx="714115" cy="714115"/>
          </a:xfrm>
          <a:prstGeom prst="rect">
            <a:avLst/>
          </a:prstGeom>
        </p:spPr>
      </p:pic>
      <p:pic>
        <p:nvPicPr>
          <p:cNvPr id="1036" name="Graphic 1035" descr="Head with gears">
            <a:extLst>
              <a:ext uri="{FF2B5EF4-FFF2-40B4-BE49-F238E27FC236}">
                <a16:creationId xmlns:a16="http://schemas.microsoft.com/office/drawing/2014/main" id="{B6C8E0B8-FEEB-0598-5C5D-5C96C3C5ECF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1632" y="6740938"/>
            <a:ext cx="400110" cy="400110"/>
          </a:xfrm>
          <a:prstGeom prst="rect">
            <a:avLst/>
          </a:prstGeom>
        </p:spPr>
      </p:pic>
      <p:sp>
        <p:nvSpPr>
          <p:cNvPr id="1066" name="Oval 1065">
            <a:extLst>
              <a:ext uri="{FF2B5EF4-FFF2-40B4-BE49-F238E27FC236}">
                <a16:creationId xmlns:a16="http://schemas.microsoft.com/office/drawing/2014/main" id="{5CA63E8F-B4AB-B5C3-F74F-7777519566D0}"/>
              </a:ext>
            </a:extLst>
          </p:cNvPr>
          <p:cNvSpPr/>
          <p:nvPr/>
        </p:nvSpPr>
        <p:spPr>
          <a:xfrm>
            <a:off x="3046395" y="4662303"/>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April</a:t>
            </a:r>
          </a:p>
        </p:txBody>
      </p:sp>
      <p:sp>
        <p:nvSpPr>
          <p:cNvPr id="18" name="Oval 17">
            <a:extLst>
              <a:ext uri="{FF2B5EF4-FFF2-40B4-BE49-F238E27FC236}">
                <a16:creationId xmlns:a16="http://schemas.microsoft.com/office/drawing/2014/main" id="{FFD0CFD2-2451-DF96-E544-1CD808C08FD5}"/>
              </a:ext>
            </a:extLst>
          </p:cNvPr>
          <p:cNvSpPr/>
          <p:nvPr/>
        </p:nvSpPr>
        <p:spPr>
          <a:xfrm>
            <a:off x="5511334" y="8937710"/>
            <a:ext cx="763571" cy="724138"/>
          </a:xfrm>
          <a:prstGeom prst="ellipse">
            <a:avLst/>
          </a:prstGeom>
          <a:solidFill>
            <a:srgbClr val="002060"/>
          </a:solidFill>
          <a:ln w="28575">
            <a:solidFill>
              <a:srgbClr val="FFC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600" b="1" dirty="0">
                <a:solidFill>
                  <a:srgbClr val="FFC000"/>
                </a:solidFill>
                <a:cs typeface="Calibri"/>
              </a:rPr>
              <a:t>KS3</a:t>
            </a:r>
          </a:p>
        </p:txBody>
      </p:sp>
      <p:pic>
        <p:nvPicPr>
          <p:cNvPr id="33" name="Picture 4" descr="Fitness logo design Royalty Free Vector Image - VectorStock">
            <a:extLst>
              <a:ext uri="{FF2B5EF4-FFF2-40B4-BE49-F238E27FC236}">
                <a16:creationId xmlns:a16="http://schemas.microsoft.com/office/drawing/2014/main" id="{BC3443A8-3AD5-B597-0F5C-54DDA2D2AB96}"/>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19402" b="28532"/>
          <a:stretch/>
        </p:blipFill>
        <p:spPr bwMode="auto">
          <a:xfrm>
            <a:off x="3821705" y="8013766"/>
            <a:ext cx="1105107" cy="620672"/>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024" descr="576,903 Athlete Icon Images, Stock Photos, 3D objects, &amp; Vectors |  Shutterstock">
            <a:extLst>
              <a:ext uri="{FF2B5EF4-FFF2-40B4-BE49-F238E27FC236}">
                <a16:creationId xmlns:a16="http://schemas.microsoft.com/office/drawing/2014/main" id="{9CF585CF-48D6-9B6A-9E98-4F5843054CA1}"/>
              </a:ext>
            </a:extLst>
          </p:cNvPr>
          <p:cNvPicPr>
            <a:picLocks noChangeAspect="1"/>
          </p:cNvPicPr>
          <p:nvPr/>
        </p:nvPicPr>
        <p:blipFill rotWithShape="1">
          <a:blip r:embed="rId8"/>
          <a:srcRect l="-648" t="335" r="424" b="7852"/>
          <a:stretch/>
        </p:blipFill>
        <p:spPr>
          <a:xfrm>
            <a:off x="4017143" y="5859300"/>
            <a:ext cx="700204" cy="615074"/>
          </a:xfrm>
          <a:prstGeom prst="rect">
            <a:avLst/>
          </a:prstGeom>
        </p:spPr>
      </p:pic>
      <p:sp>
        <p:nvSpPr>
          <p:cNvPr id="1046" name="Oval 1045">
            <a:extLst>
              <a:ext uri="{FF2B5EF4-FFF2-40B4-BE49-F238E27FC236}">
                <a16:creationId xmlns:a16="http://schemas.microsoft.com/office/drawing/2014/main" id="{F4181254-7CB0-CFB7-64A7-C13716DFA26F}"/>
              </a:ext>
            </a:extLst>
          </p:cNvPr>
          <p:cNvSpPr/>
          <p:nvPr/>
        </p:nvSpPr>
        <p:spPr>
          <a:xfrm>
            <a:off x="4708972" y="8967705"/>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FF0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b="1" dirty="0">
                <a:solidFill>
                  <a:schemeClr val="tx2">
                    <a:lumMod val="50000"/>
                    <a:lumOff val="50000"/>
                  </a:schemeClr>
                </a:solidFill>
              </a:rPr>
              <a:t>Badminton</a:t>
            </a:r>
            <a:endParaRPr lang="en-US" sz="700" dirty="0">
              <a:solidFill>
                <a:schemeClr val="tx2">
                  <a:lumMod val="50000"/>
                  <a:lumOff val="50000"/>
                </a:schemeClr>
              </a:solidFill>
              <a:cs typeface="Calibri"/>
            </a:endParaRPr>
          </a:p>
        </p:txBody>
      </p:sp>
      <p:sp>
        <p:nvSpPr>
          <p:cNvPr id="1053" name="Oval 1052">
            <a:extLst>
              <a:ext uri="{FF2B5EF4-FFF2-40B4-BE49-F238E27FC236}">
                <a16:creationId xmlns:a16="http://schemas.microsoft.com/office/drawing/2014/main" id="{693CBF0A-DA2A-38E1-FCD4-F1F7B48589D1}"/>
              </a:ext>
            </a:extLst>
          </p:cNvPr>
          <p:cNvSpPr/>
          <p:nvPr/>
        </p:nvSpPr>
        <p:spPr>
          <a:xfrm>
            <a:off x="1299481" y="8916997"/>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FF0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b="1" dirty="0">
                <a:solidFill>
                  <a:schemeClr val="tx2">
                    <a:lumMod val="50000"/>
                    <a:lumOff val="50000"/>
                  </a:schemeClr>
                </a:solidFill>
                <a:cs typeface="Calibri"/>
              </a:rPr>
              <a:t>Volleyball</a:t>
            </a:r>
            <a:endParaRPr lang="en-US" sz="700" dirty="0">
              <a:solidFill>
                <a:schemeClr val="tx2">
                  <a:lumMod val="50000"/>
                  <a:lumOff val="50000"/>
                </a:schemeClr>
              </a:solidFill>
              <a:cs typeface="Calibri"/>
            </a:endParaRPr>
          </a:p>
        </p:txBody>
      </p:sp>
      <p:sp>
        <p:nvSpPr>
          <p:cNvPr id="1068" name="Oval 1067">
            <a:extLst>
              <a:ext uri="{FF2B5EF4-FFF2-40B4-BE49-F238E27FC236}">
                <a16:creationId xmlns:a16="http://schemas.microsoft.com/office/drawing/2014/main" id="{165CE67B-B2C3-6AD4-A4C1-794B45FAF761}"/>
              </a:ext>
            </a:extLst>
          </p:cNvPr>
          <p:cNvSpPr/>
          <p:nvPr/>
        </p:nvSpPr>
        <p:spPr>
          <a:xfrm>
            <a:off x="466468" y="8409938"/>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b="1" dirty="0">
                <a:solidFill>
                  <a:schemeClr val="tx2">
                    <a:lumMod val="50000"/>
                    <a:lumOff val="50000"/>
                  </a:schemeClr>
                </a:solidFill>
                <a:cs typeface="Calibri"/>
              </a:rPr>
              <a:t>Fitness</a:t>
            </a:r>
            <a:endParaRPr lang="en-US" sz="700" dirty="0">
              <a:solidFill>
                <a:schemeClr val="tx2">
                  <a:lumMod val="50000"/>
                  <a:lumOff val="50000"/>
                </a:schemeClr>
              </a:solidFill>
              <a:cs typeface="Calibri"/>
            </a:endParaRPr>
          </a:p>
        </p:txBody>
      </p:sp>
      <p:sp>
        <p:nvSpPr>
          <p:cNvPr id="1069" name="Oval 1068">
            <a:extLst>
              <a:ext uri="{FF2B5EF4-FFF2-40B4-BE49-F238E27FC236}">
                <a16:creationId xmlns:a16="http://schemas.microsoft.com/office/drawing/2014/main" id="{F6506BE5-F8E7-A6A9-9FCA-E4C7BDD7408E}"/>
              </a:ext>
            </a:extLst>
          </p:cNvPr>
          <p:cNvSpPr/>
          <p:nvPr/>
        </p:nvSpPr>
        <p:spPr>
          <a:xfrm>
            <a:off x="2518251" y="6772586"/>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dirty="0">
                <a:solidFill>
                  <a:schemeClr val="tx2">
                    <a:lumMod val="50000"/>
                    <a:lumOff val="50000"/>
                  </a:schemeClr>
                </a:solidFill>
                <a:cs typeface="Calibri" panose="020F0502020204030204"/>
              </a:rPr>
              <a:t>Rugby</a:t>
            </a:r>
          </a:p>
        </p:txBody>
      </p:sp>
      <p:sp>
        <p:nvSpPr>
          <p:cNvPr id="1070" name="Oval 1069">
            <a:extLst>
              <a:ext uri="{FF2B5EF4-FFF2-40B4-BE49-F238E27FC236}">
                <a16:creationId xmlns:a16="http://schemas.microsoft.com/office/drawing/2014/main" id="{A197EC74-C4C2-CCC1-6B7D-ED8B874F0FE5}"/>
              </a:ext>
            </a:extLst>
          </p:cNvPr>
          <p:cNvSpPr/>
          <p:nvPr/>
        </p:nvSpPr>
        <p:spPr>
          <a:xfrm>
            <a:off x="5709781" y="5956958"/>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FF0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chemeClr val="tx2">
                    <a:lumMod val="50000"/>
                    <a:lumOff val="50000"/>
                  </a:schemeClr>
                </a:solidFill>
                <a:cs typeface="Calibri" panose="020F0502020204030204"/>
              </a:rPr>
              <a:t> </a:t>
            </a:r>
            <a:r>
              <a:rPr lang="en-US" sz="700" b="1" dirty="0">
                <a:solidFill>
                  <a:schemeClr val="tx2">
                    <a:lumMod val="50000"/>
                    <a:lumOff val="50000"/>
                  </a:schemeClr>
                </a:solidFill>
                <a:cs typeface="Calibri" panose="020F0502020204030204"/>
              </a:rPr>
              <a:t>Netball</a:t>
            </a:r>
            <a:endParaRPr lang="en-US" sz="700" dirty="0">
              <a:solidFill>
                <a:schemeClr val="tx2">
                  <a:lumMod val="50000"/>
                  <a:lumOff val="50000"/>
                </a:schemeClr>
              </a:solidFill>
              <a:cs typeface="Calibri"/>
            </a:endParaRPr>
          </a:p>
        </p:txBody>
      </p:sp>
      <p:sp>
        <p:nvSpPr>
          <p:cNvPr id="5" name="Oval 4">
            <a:extLst>
              <a:ext uri="{FF2B5EF4-FFF2-40B4-BE49-F238E27FC236}">
                <a16:creationId xmlns:a16="http://schemas.microsoft.com/office/drawing/2014/main" id="{410ED9E7-D4CE-97C1-D451-ECE6E2BBBAB7}"/>
              </a:ext>
            </a:extLst>
          </p:cNvPr>
          <p:cNvSpPr/>
          <p:nvPr/>
        </p:nvSpPr>
        <p:spPr>
          <a:xfrm>
            <a:off x="2127094" y="8954325"/>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Oct</a:t>
            </a:r>
          </a:p>
        </p:txBody>
      </p:sp>
      <p:sp>
        <p:nvSpPr>
          <p:cNvPr id="6" name="Oval 5">
            <a:extLst>
              <a:ext uri="{FF2B5EF4-FFF2-40B4-BE49-F238E27FC236}">
                <a16:creationId xmlns:a16="http://schemas.microsoft.com/office/drawing/2014/main" id="{D27BAA9F-56D1-D423-6F13-1F1A18305A11}"/>
              </a:ext>
            </a:extLst>
          </p:cNvPr>
          <p:cNvSpPr/>
          <p:nvPr/>
        </p:nvSpPr>
        <p:spPr>
          <a:xfrm>
            <a:off x="1582872" y="6793571"/>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Dec</a:t>
            </a:r>
          </a:p>
        </p:txBody>
      </p:sp>
      <p:sp>
        <p:nvSpPr>
          <p:cNvPr id="7" name="Oval 6">
            <a:extLst>
              <a:ext uri="{FF2B5EF4-FFF2-40B4-BE49-F238E27FC236}">
                <a16:creationId xmlns:a16="http://schemas.microsoft.com/office/drawing/2014/main" id="{3012C863-25E6-C38D-E459-32833F468A48}"/>
              </a:ext>
            </a:extLst>
          </p:cNvPr>
          <p:cNvSpPr/>
          <p:nvPr/>
        </p:nvSpPr>
        <p:spPr>
          <a:xfrm>
            <a:off x="2964190" y="9044285"/>
            <a:ext cx="839858" cy="521365"/>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900" b="1" dirty="0">
                <a:solidFill>
                  <a:srgbClr val="CC0066"/>
                </a:solidFill>
              </a:rPr>
              <a:t>Practical assessment</a:t>
            </a:r>
          </a:p>
        </p:txBody>
      </p:sp>
      <p:sp>
        <p:nvSpPr>
          <p:cNvPr id="8" name="Oval 7">
            <a:extLst>
              <a:ext uri="{FF2B5EF4-FFF2-40B4-BE49-F238E27FC236}">
                <a16:creationId xmlns:a16="http://schemas.microsoft.com/office/drawing/2014/main" id="{0507C166-1C54-279E-C3EB-38CD706CD3B3}"/>
              </a:ext>
            </a:extLst>
          </p:cNvPr>
          <p:cNvSpPr/>
          <p:nvPr/>
        </p:nvSpPr>
        <p:spPr>
          <a:xfrm>
            <a:off x="650970" y="7083599"/>
            <a:ext cx="839858" cy="521365"/>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900" b="1" dirty="0">
                <a:solidFill>
                  <a:srgbClr val="CC0066"/>
                </a:solidFill>
              </a:rPr>
              <a:t>Practical assessment</a:t>
            </a:r>
          </a:p>
        </p:txBody>
      </p:sp>
      <p:sp>
        <p:nvSpPr>
          <p:cNvPr id="1030" name="Oval 1029">
            <a:extLst>
              <a:ext uri="{FF2B5EF4-FFF2-40B4-BE49-F238E27FC236}">
                <a16:creationId xmlns:a16="http://schemas.microsoft.com/office/drawing/2014/main" id="{FF54BFBC-9054-39C3-279F-82E87AF00407}"/>
              </a:ext>
            </a:extLst>
          </p:cNvPr>
          <p:cNvSpPr/>
          <p:nvPr/>
        </p:nvSpPr>
        <p:spPr>
          <a:xfrm>
            <a:off x="334992" y="7688124"/>
            <a:ext cx="839858" cy="521365"/>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900" b="1" dirty="0">
                <a:solidFill>
                  <a:srgbClr val="CC0066"/>
                </a:solidFill>
              </a:rPr>
              <a:t>Written assessment</a:t>
            </a:r>
          </a:p>
        </p:txBody>
      </p:sp>
      <p:sp>
        <p:nvSpPr>
          <p:cNvPr id="1035" name="Oval 1034">
            <a:extLst>
              <a:ext uri="{FF2B5EF4-FFF2-40B4-BE49-F238E27FC236}">
                <a16:creationId xmlns:a16="http://schemas.microsoft.com/office/drawing/2014/main" id="{760ED784-A690-42F1-4F04-32D192D2F6FA}"/>
              </a:ext>
            </a:extLst>
          </p:cNvPr>
          <p:cNvSpPr/>
          <p:nvPr/>
        </p:nvSpPr>
        <p:spPr>
          <a:xfrm>
            <a:off x="3420274" y="6772586"/>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FF0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dirty="0">
                <a:solidFill>
                  <a:schemeClr val="tx2">
                    <a:lumMod val="50000"/>
                    <a:lumOff val="50000"/>
                  </a:schemeClr>
                </a:solidFill>
                <a:cs typeface="Calibri" panose="020F0502020204030204"/>
              </a:rPr>
              <a:t>Basketball</a:t>
            </a:r>
          </a:p>
        </p:txBody>
      </p:sp>
      <p:sp>
        <p:nvSpPr>
          <p:cNvPr id="1067" name="Oval 1066">
            <a:extLst>
              <a:ext uri="{FF2B5EF4-FFF2-40B4-BE49-F238E27FC236}">
                <a16:creationId xmlns:a16="http://schemas.microsoft.com/office/drawing/2014/main" id="{E175CF7F-3ABB-D56C-4150-4E5A4551E430}"/>
              </a:ext>
            </a:extLst>
          </p:cNvPr>
          <p:cNvSpPr/>
          <p:nvPr/>
        </p:nvSpPr>
        <p:spPr>
          <a:xfrm>
            <a:off x="4260495" y="6898216"/>
            <a:ext cx="839858" cy="521365"/>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900" b="1" dirty="0">
                <a:solidFill>
                  <a:srgbClr val="CC0066"/>
                </a:solidFill>
              </a:rPr>
              <a:t>Practical assessment</a:t>
            </a:r>
          </a:p>
        </p:txBody>
      </p:sp>
      <p:sp>
        <p:nvSpPr>
          <p:cNvPr id="1071" name="Oval 1070">
            <a:extLst>
              <a:ext uri="{FF2B5EF4-FFF2-40B4-BE49-F238E27FC236}">
                <a16:creationId xmlns:a16="http://schemas.microsoft.com/office/drawing/2014/main" id="{EBBCA33A-0589-E242-D69A-05A8DF2AAA88}"/>
              </a:ext>
            </a:extLst>
          </p:cNvPr>
          <p:cNvSpPr/>
          <p:nvPr/>
        </p:nvSpPr>
        <p:spPr>
          <a:xfrm>
            <a:off x="5610085" y="5094614"/>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dirty="0">
                <a:solidFill>
                  <a:schemeClr val="tx2">
                    <a:lumMod val="50000"/>
                    <a:lumOff val="50000"/>
                  </a:schemeClr>
                </a:solidFill>
                <a:cs typeface="Calibri" panose="020F0502020204030204"/>
              </a:rPr>
              <a:t>Handball</a:t>
            </a:r>
          </a:p>
        </p:txBody>
      </p:sp>
      <p:sp>
        <p:nvSpPr>
          <p:cNvPr id="1072" name="Oval 1071">
            <a:extLst>
              <a:ext uri="{FF2B5EF4-FFF2-40B4-BE49-F238E27FC236}">
                <a16:creationId xmlns:a16="http://schemas.microsoft.com/office/drawing/2014/main" id="{CFF584CF-DEB4-F183-96E4-EA3D534135D1}"/>
              </a:ext>
            </a:extLst>
          </p:cNvPr>
          <p:cNvSpPr/>
          <p:nvPr/>
        </p:nvSpPr>
        <p:spPr>
          <a:xfrm>
            <a:off x="4837071" y="4775909"/>
            <a:ext cx="839858" cy="521365"/>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900" b="1" dirty="0">
                <a:solidFill>
                  <a:srgbClr val="CC0066"/>
                </a:solidFill>
              </a:rPr>
              <a:t>Written assessment</a:t>
            </a:r>
          </a:p>
        </p:txBody>
      </p:sp>
      <p:sp>
        <p:nvSpPr>
          <p:cNvPr id="1073" name="Oval 1072">
            <a:extLst>
              <a:ext uri="{FF2B5EF4-FFF2-40B4-BE49-F238E27FC236}">
                <a16:creationId xmlns:a16="http://schemas.microsoft.com/office/drawing/2014/main" id="{87012109-7F4B-2430-91DF-D9E266AE603E}"/>
              </a:ext>
            </a:extLst>
          </p:cNvPr>
          <p:cNvSpPr/>
          <p:nvPr/>
        </p:nvSpPr>
        <p:spPr>
          <a:xfrm>
            <a:off x="596351" y="3987510"/>
            <a:ext cx="839858" cy="521365"/>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900" b="1" dirty="0">
                <a:solidFill>
                  <a:srgbClr val="CC0066"/>
                </a:solidFill>
              </a:rPr>
              <a:t>Practical assessment</a:t>
            </a:r>
          </a:p>
        </p:txBody>
      </p:sp>
      <p:sp>
        <p:nvSpPr>
          <p:cNvPr id="1074" name="Oval 1073">
            <a:extLst>
              <a:ext uri="{FF2B5EF4-FFF2-40B4-BE49-F238E27FC236}">
                <a16:creationId xmlns:a16="http://schemas.microsoft.com/office/drawing/2014/main" id="{5A1BD6D8-2B71-D66A-05D8-B61D5453A0F8}"/>
              </a:ext>
            </a:extLst>
          </p:cNvPr>
          <p:cNvSpPr/>
          <p:nvPr/>
        </p:nvSpPr>
        <p:spPr>
          <a:xfrm>
            <a:off x="2149689" y="4638517"/>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dirty="0">
                <a:solidFill>
                  <a:schemeClr val="tx2">
                    <a:lumMod val="50000"/>
                    <a:lumOff val="50000"/>
                  </a:schemeClr>
                </a:solidFill>
                <a:cs typeface="Calibri" panose="020F0502020204030204"/>
              </a:rPr>
              <a:t>Athletics</a:t>
            </a:r>
          </a:p>
        </p:txBody>
      </p:sp>
      <p:sp>
        <p:nvSpPr>
          <p:cNvPr id="1075" name="Oval 1074">
            <a:extLst>
              <a:ext uri="{FF2B5EF4-FFF2-40B4-BE49-F238E27FC236}">
                <a16:creationId xmlns:a16="http://schemas.microsoft.com/office/drawing/2014/main" id="{8007E4B1-1AFC-3420-53CF-9F1CA037048F}"/>
              </a:ext>
            </a:extLst>
          </p:cNvPr>
          <p:cNvSpPr/>
          <p:nvPr/>
        </p:nvSpPr>
        <p:spPr>
          <a:xfrm>
            <a:off x="1311213" y="4601059"/>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FF0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dirty="0">
                <a:solidFill>
                  <a:schemeClr val="tx2">
                    <a:lumMod val="50000"/>
                    <a:lumOff val="50000"/>
                  </a:schemeClr>
                </a:solidFill>
                <a:cs typeface="Calibri" panose="020F0502020204030204"/>
              </a:rPr>
              <a:t>Athletics</a:t>
            </a:r>
          </a:p>
        </p:txBody>
      </p:sp>
      <p:sp>
        <p:nvSpPr>
          <p:cNvPr id="1076" name="Oval 1075">
            <a:extLst>
              <a:ext uri="{FF2B5EF4-FFF2-40B4-BE49-F238E27FC236}">
                <a16:creationId xmlns:a16="http://schemas.microsoft.com/office/drawing/2014/main" id="{0E24A675-FDFA-9EBE-863B-F74DE0ADAE3A}"/>
              </a:ext>
            </a:extLst>
          </p:cNvPr>
          <p:cNvSpPr/>
          <p:nvPr/>
        </p:nvSpPr>
        <p:spPr>
          <a:xfrm>
            <a:off x="3879161" y="4790592"/>
            <a:ext cx="839858" cy="521365"/>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900" b="1" dirty="0">
                <a:solidFill>
                  <a:srgbClr val="CC0066"/>
                </a:solidFill>
              </a:rPr>
              <a:t>Practical assessment</a:t>
            </a:r>
          </a:p>
        </p:txBody>
      </p:sp>
      <p:sp>
        <p:nvSpPr>
          <p:cNvPr id="1077" name="Oval 1076">
            <a:extLst>
              <a:ext uri="{FF2B5EF4-FFF2-40B4-BE49-F238E27FC236}">
                <a16:creationId xmlns:a16="http://schemas.microsoft.com/office/drawing/2014/main" id="{28A5DB71-39E1-16DF-B069-273CCCE696F2}"/>
              </a:ext>
            </a:extLst>
          </p:cNvPr>
          <p:cNvSpPr/>
          <p:nvPr/>
        </p:nvSpPr>
        <p:spPr>
          <a:xfrm>
            <a:off x="1414621" y="2597306"/>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FF0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dirty="0">
                <a:solidFill>
                  <a:schemeClr val="tx2">
                    <a:lumMod val="50000"/>
                    <a:lumOff val="50000"/>
                  </a:schemeClr>
                </a:solidFill>
                <a:cs typeface="Calibri" panose="020F0502020204030204"/>
              </a:rPr>
              <a:t>Cricket</a:t>
            </a:r>
          </a:p>
        </p:txBody>
      </p:sp>
      <p:sp>
        <p:nvSpPr>
          <p:cNvPr id="1078" name="Oval 1077">
            <a:extLst>
              <a:ext uri="{FF2B5EF4-FFF2-40B4-BE49-F238E27FC236}">
                <a16:creationId xmlns:a16="http://schemas.microsoft.com/office/drawing/2014/main" id="{97812936-37CF-2C0F-9A3A-686D528533C9}"/>
              </a:ext>
            </a:extLst>
          </p:cNvPr>
          <p:cNvSpPr/>
          <p:nvPr/>
        </p:nvSpPr>
        <p:spPr>
          <a:xfrm>
            <a:off x="2309001" y="2538229"/>
            <a:ext cx="732142" cy="731097"/>
          </a:xfrm>
          <a:prstGeom prst="ellipse">
            <a:avLst/>
          </a:prstGeom>
          <a:gradFill>
            <a:gsLst>
              <a:gs pos="0">
                <a:schemeClr val="bg1"/>
              </a:gs>
              <a:gs pos="50000">
                <a:schemeClr val="bg1">
                  <a:lumMod val="95000"/>
                </a:schemeClr>
              </a:gs>
              <a:gs pos="100000">
                <a:schemeClr val="bg1">
                  <a:lumMod val="85000"/>
                </a:schemeClr>
              </a:gs>
            </a:gsLst>
          </a:gradFill>
          <a:ln w="28575">
            <a:solidFill>
              <a:srgbClr val="00B0F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700" dirty="0">
                <a:solidFill>
                  <a:schemeClr val="tx2">
                    <a:lumMod val="50000"/>
                    <a:lumOff val="50000"/>
                  </a:schemeClr>
                </a:solidFill>
                <a:cs typeface="Calibri" panose="020F0502020204030204"/>
              </a:rPr>
              <a:t>Rounders</a:t>
            </a:r>
          </a:p>
        </p:txBody>
      </p:sp>
      <p:sp>
        <p:nvSpPr>
          <p:cNvPr id="1079" name="Oval 1078">
            <a:extLst>
              <a:ext uri="{FF2B5EF4-FFF2-40B4-BE49-F238E27FC236}">
                <a16:creationId xmlns:a16="http://schemas.microsoft.com/office/drawing/2014/main" id="{292D2E6B-0BE8-65DD-907C-D31244F73472}"/>
              </a:ext>
            </a:extLst>
          </p:cNvPr>
          <p:cNvSpPr/>
          <p:nvPr/>
        </p:nvSpPr>
        <p:spPr>
          <a:xfrm>
            <a:off x="3152534" y="2678535"/>
            <a:ext cx="839858" cy="521365"/>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900" b="1" dirty="0">
                <a:solidFill>
                  <a:srgbClr val="CC0066"/>
                </a:solidFill>
              </a:rPr>
              <a:t>Written assessment</a:t>
            </a:r>
          </a:p>
        </p:txBody>
      </p:sp>
      <p:sp>
        <p:nvSpPr>
          <p:cNvPr id="1080" name="Oval 1079">
            <a:extLst>
              <a:ext uri="{FF2B5EF4-FFF2-40B4-BE49-F238E27FC236}">
                <a16:creationId xmlns:a16="http://schemas.microsoft.com/office/drawing/2014/main" id="{2DC67758-719A-37E9-0416-94EDF5766F68}"/>
              </a:ext>
            </a:extLst>
          </p:cNvPr>
          <p:cNvSpPr/>
          <p:nvPr/>
        </p:nvSpPr>
        <p:spPr>
          <a:xfrm>
            <a:off x="4091707" y="2675586"/>
            <a:ext cx="839858" cy="521365"/>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900" b="1" dirty="0">
                <a:solidFill>
                  <a:srgbClr val="CC0066"/>
                </a:solidFill>
              </a:rPr>
              <a:t>Practical assessment</a:t>
            </a:r>
          </a:p>
        </p:txBody>
      </p:sp>
      <p:sp>
        <p:nvSpPr>
          <p:cNvPr id="1081" name="Oval 1080">
            <a:extLst>
              <a:ext uri="{FF2B5EF4-FFF2-40B4-BE49-F238E27FC236}">
                <a16:creationId xmlns:a16="http://schemas.microsoft.com/office/drawing/2014/main" id="{ABE49BF2-AED5-9EF6-1B8E-BFDCA585ABB8}"/>
              </a:ext>
            </a:extLst>
          </p:cNvPr>
          <p:cNvSpPr/>
          <p:nvPr/>
        </p:nvSpPr>
        <p:spPr>
          <a:xfrm>
            <a:off x="699090" y="3123793"/>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May</a:t>
            </a:r>
          </a:p>
        </p:txBody>
      </p:sp>
      <p:pic>
        <p:nvPicPr>
          <p:cNvPr id="2" name="Picture 1">
            <a:extLst>
              <a:ext uri="{FF2B5EF4-FFF2-40B4-BE49-F238E27FC236}">
                <a16:creationId xmlns:a16="http://schemas.microsoft.com/office/drawing/2014/main" id="{D0239BC2-0FF5-E842-C18B-6B95BF018E6B}"/>
              </a:ext>
            </a:extLst>
          </p:cNvPr>
          <p:cNvPicPr>
            <a:picLocks noChangeAspect="1"/>
          </p:cNvPicPr>
          <p:nvPr/>
        </p:nvPicPr>
        <p:blipFill>
          <a:blip r:embed="rId9"/>
          <a:stretch>
            <a:fillRect/>
          </a:stretch>
        </p:blipFill>
        <p:spPr>
          <a:xfrm>
            <a:off x="3925801" y="100220"/>
            <a:ext cx="2496960" cy="622110"/>
          </a:xfrm>
          <a:prstGeom prst="rect">
            <a:avLst/>
          </a:prstGeom>
        </p:spPr>
      </p:pic>
      <p:sp>
        <p:nvSpPr>
          <p:cNvPr id="20" name="Rectangle 19">
            <a:extLst>
              <a:ext uri="{FF2B5EF4-FFF2-40B4-BE49-F238E27FC236}">
                <a16:creationId xmlns:a16="http://schemas.microsoft.com/office/drawing/2014/main" id="{32431292-5F5A-B07A-A937-10818CCA53EA}"/>
              </a:ext>
            </a:extLst>
          </p:cNvPr>
          <p:cNvSpPr/>
          <p:nvPr/>
        </p:nvSpPr>
        <p:spPr>
          <a:xfrm>
            <a:off x="2427794" y="3665709"/>
            <a:ext cx="1334036" cy="59694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MIND</a:t>
            </a:r>
          </a:p>
        </p:txBody>
      </p:sp>
      <p:sp>
        <p:nvSpPr>
          <p:cNvPr id="21" name="Rectangle 20">
            <a:extLst>
              <a:ext uri="{FF2B5EF4-FFF2-40B4-BE49-F238E27FC236}">
                <a16:creationId xmlns:a16="http://schemas.microsoft.com/office/drawing/2014/main" id="{73585563-29F7-FD6F-D6A6-3CFD6EC8D2A3}"/>
              </a:ext>
            </a:extLst>
          </p:cNvPr>
          <p:cNvSpPr/>
          <p:nvPr/>
        </p:nvSpPr>
        <p:spPr>
          <a:xfrm>
            <a:off x="2446821" y="5825711"/>
            <a:ext cx="1334036" cy="59694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BODY</a:t>
            </a:r>
          </a:p>
        </p:txBody>
      </p:sp>
      <p:sp>
        <p:nvSpPr>
          <p:cNvPr id="22" name="Rectangle 21">
            <a:extLst>
              <a:ext uri="{FF2B5EF4-FFF2-40B4-BE49-F238E27FC236}">
                <a16:creationId xmlns:a16="http://schemas.microsoft.com/office/drawing/2014/main" id="{F47C968D-E75A-8EB9-ADC3-D54995768982}"/>
              </a:ext>
            </a:extLst>
          </p:cNvPr>
          <p:cNvSpPr/>
          <p:nvPr/>
        </p:nvSpPr>
        <p:spPr>
          <a:xfrm>
            <a:off x="2427794" y="8023108"/>
            <a:ext cx="1334036" cy="59694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SOUL</a:t>
            </a:r>
          </a:p>
        </p:txBody>
      </p:sp>
    </p:spTree>
    <p:extLst>
      <p:ext uri="{BB962C8B-B14F-4D97-AF65-F5344CB8AC3E}">
        <p14:creationId xmlns:p14="http://schemas.microsoft.com/office/powerpoint/2010/main" val="4222036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2BF836C75CEB341B5149B264C57D679" ma:contentTypeVersion="9" ma:contentTypeDescription="Create a new document." ma:contentTypeScope="" ma:versionID="6da9ecf399a6fdd7f68edd227cb3b63a">
  <xsd:schema xmlns:xsd="http://www.w3.org/2001/XMLSchema" xmlns:xs="http://www.w3.org/2001/XMLSchema" xmlns:p="http://schemas.microsoft.com/office/2006/metadata/properties" xmlns:ns2="4f5dc375-baa6-4499-aa2f-1097fba2ff1b" xmlns:ns3="6ca24402-ba82-46ae-9ca0-9d1a56782fb2" targetNamespace="http://schemas.microsoft.com/office/2006/metadata/properties" ma:root="true" ma:fieldsID="a7c548916cc05a01d5d83f939f09231a" ns2:_="" ns3:_="">
    <xsd:import namespace="4f5dc375-baa6-4499-aa2f-1097fba2ff1b"/>
    <xsd:import namespace="6ca24402-ba82-46ae-9ca0-9d1a56782fb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dc375-baa6-4499-aa2f-1097fba2ff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a24402-ba82-46ae-9ca0-9d1a56782fb2"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6ca24402-ba82-46ae-9ca0-9d1a56782fb2">
      <UserInfo>
        <DisplayName>Miss N Hoyle</DisplayName>
        <AccountId>43</AccountId>
        <AccountType/>
      </UserInfo>
    </SharedWithUsers>
  </documentManagement>
</p:properties>
</file>

<file path=customXml/itemProps1.xml><?xml version="1.0" encoding="utf-8"?>
<ds:datastoreItem xmlns:ds="http://schemas.openxmlformats.org/officeDocument/2006/customXml" ds:itemID="{81BA237E-7207-4A65-8248-3597DFF3D1C2}">
  <ds:schemaRefs>
    <ds:schemaRef ds:uri="http://schemas.microsoft.com/sharepoint/v3/contenttype/forms"/>
  </ds:schemaRefs>
</ds:datastoreItem>
</file>

<file path=customXml/itemProps2.xml><?xml version="1.0" encoding="utf-8"?>
<ds:datastoreItem xmlns:ds="http://schemas.openxmlformats.org/officeDocument/2006/customXml" ds:itemID="{1196CB20-EA68-4C7E-A8C5-A4A3441601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5dc375-baa6-4499-aa2f-1097fba2ff1b"/>
    <ds:schemaRef ds:uri="6ca24402-ba82-46ae-9ca0-9d1a56782f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4D7BEF8-FE8D-4A7C-BD82-EBA7B8F3EDD9}">
  <ds:schemaRefs>
    <ds:schemaRef ds:uri="http://purl.org/dc/elements/1.1/"/>
    <ds:schemaRef ds:uri="http://purl.org/dc/dcmitype/"/>
    <ds:schemaRef ds:uri="http://schemas.microsoft.com/office/2006/metadata/properties"/>
    <ds:schemaRef ds:uri="6ca24402-ba82-46ae-9ca0-9d1a56782fb2"/>
    <ds:schemaRef ds:uri="http://purl.org/dc/terms/"/>
    <ds:schemaRef ds:uri="http://www.w3.org/XML/1998/namespace"/>
    <ds:schemaRef ds:uri="4f5dc375-baa6-4499-aa2f-1097fba2ff1b"/>
    <ds:schemaRef ds:uri="http://schemas.microsoft.com/office/2006/documentManagement/typ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1393</TotalTime>
  <Words>91</Words>
  <Application>Microsoft Office PowerPoint</Application>
  <PresentationFormat>A4 Paper (210x297 mm)</PresentationFormat>
  <Paragraphs>35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Arkwright</dc:creator>
  <cp:lastModifiedBy>Mr P Edwards</cp:lastModifiedBy>
  <cp:revision>116</cp:revision>
  <dcterms:created xsi:type="dcterms:W3CDTF">2023-11-21T21:51:48Z</dcterms:created>
  <dcterms:modified xsi:type="dcterms:W3CDTF">2025-12-10T08:51:28Z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0x01010002BF836C75CEB341B5149B264C57D679</vt:lpwstr>
  </property>
  <property fmtid="{D5CDD505-2E9C-101B-9397-08002B2CF9AE}" pid="3" name="MediaServiceImageTags">
    <vt:lpwstr/>
  </property>
</Properties>
</file>