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0B64"/>
    <a:srgbClr val="FF66FF"/>
    <a:srgbClr val="FFCCFF"/>
    <a:srgbClr val="CCCCFF"/>
    <a:srgbClr val="CC99FF"/>
    <a:srgbClr val="00FF00"/>
    <a:srgbClr val="FFCC66"/>
    <a:srgbClr val="66FF66"/>
    <a:srgbClr val="99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263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17697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70954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3832153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3816621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59876C9-4173-492A-A27A-E5B38E38C2BF}" type="datetimeFigureOut">
              <a:rPr lang="en-GB" smtClean="0"/>
              <a:t>09/12/2025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433173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59876C9-4173-492A-A27A-E5B38E38C2BF}" type="datetimeFigureOut">
              <a:rPr lang="en-GB" smtClean="0"/>
              <a:t>09/12/2025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3002740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59876C9-4173-492A-A27A-E5B38E38C2BF}" type="datetimeFigureOut">
              <a:rPr lang="en-GB" smtClean="0"/>
              <a:t>09/12/2025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776338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59876C9-4173-492A-A27A-E5B38E38C2BF}" type="datetimeFigureOut">
              <a:rPr lang="en-GB" smtClean="0"/>
              <a:t>09/12/2025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71666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876C9-4173-492A-A27A-E5B38E38C2BF}" type="datetimeFigureOut">
              <a:rPr lang="en-GB" smtClean="0"/>
              <a:t>09/12/2025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1101976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59876C9-4173-492A-A27A-E5B38E38C2BF}" type="datetimeFigureOut">
              <a:rPr lang="en-GB" smtClean="0"/>
              <a:t>09/12/2025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1243862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159876C9-4173-492A-A27A-E5B38E38C2BF}" type="datetimeFigureOut">
              <a:rPr lang="en-GB" smtClean="0"/>
              <a:t>09/12/2025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1F2E26-21B1-4933-AF50-EECCEB46937B}" type="slidenum">
              <a:rPr lang="en-GB" smtClean="0"/>
              <a:t>‹#›</a:t>
            </a:fld>
            <a:endParaRPr lang="en-GB"/>
          </a:p>
        </p:txBody>
      </p:sp>
    </p:spTree>
    <p:extLst>
      <p:ext uri="{BB962C8B-B14F-4D97-AF65-F5344CB8AC3E}">
        <p14:creationId xmlns:p14="http://schemas.microsoft.com/office/powerpoint/2010/main" val="2935990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59876C9-4173-492A-A27A-E5B38E38C2BF}" type="datetimeFigureOut">
              <a:rPr lang="en-GB" smtClean="0"/>
              <a:t>09/12/2025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61F2E26-21B1-4933-AF50-EECCEB46937B}" type="slidenum">
              <a:rPr lang="en-GB" smtClean="0"/>
              <a:t>‹#›</a:t>
            </a:fld>
            <a:endParaRPr lang="en-GB"/>
          </a:p>
        </p:txBody>
      </p:sp>
    </p:spTree>
    <p:extLst>
      <p:ext uri="{BB962C8B-B14F-4D97-AF65-F5344CB8AC3E}">
        <p14:creationId xmlns:p14="http://schemas.microsoft.com/office/powerpoint/2010/main" val="17565843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sv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0EB55664-AED8-B956-066C-C604D51FA9BA}"/>
              </a:ext>
            </a:extLst>
          </p:cNvPr>
          <p:cNvSpPr/>
          <p:nvPr/>
        </p:nvSpPr>
        <p:spPr>
          <a:xfrm>
            <a:off x="7706915" y="7394314"/>
            <a:ext cx="243202" cy="256401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Arc 11">
            <a:extLst>
              <a:ext uri="{FF2B5EF4-FFF2-40B4-BE49-F238E27FC236}">
                <a16:creationId xmlns:a16="http://schemas.microsoft.com/office/drawing/2014/main" id="{D83B9AC8-FEEF-BD2E-7931-8A405221098B}"/>
              </a:ext>
            </a:extLst>
          </p:cNvPr>
          <p:cNvSpPr/>
          <p:nvPr/>
        </p:nvSpPr>
        <p:spPr>
          <a:xfrm>
            <a:off x="4341125" y="4644480"/>
            <a:ext cx="1792601" cy="2116468"/>
          </a:xfrm>
          <a:prstGeom prst="arc">
            <a:avLst>
              <a:gd name="adj1" fmla="val 16211550"/>
              <a:gd name="adj2" fmla="val 5391112"/>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3" name="Arc 12">
            <a:extLst>
              <a:ext uri="{FF2B5EF4-FFF2-40B4-BE49-F238E27FC236}">
                <a16:creationId xmlns:a16="http://schemas.microsoft.com/office/drawing/2014/main" id="{A2ADDB4C-9D97-94BC-366D-5A85FA54C922}"/>
              </a:ext>
            </a:extLst>
          </p:cNvPr>
          <p:cNvSpPr/>
          <p:nvPr/>
        </p:nvSpPr>
        <p:spPr>
          <a:xfrm rot="10800000">
            <a:off x="767321" y="6761036"/>
            <a:ext cx="1971961" cy="2116495"/>
          </a:xfrm>
          <a:prstGeom prst="arc">
            <a:avLst>
              <a:gd name="adj1" fmla="val 16211550"/>
              <a:gd name="adj2" fmla="val 5666120"/>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14" name="Straight Connector 13">
            <a:extLst>
              <a:ext uri="{FF2B5EF4-FFF2-40B4-BE49-F238E27FC236}">
                <a16:creationId xmlns:a16="http://schemas.microsoft.com/office/drawing/2014/main" id="{B92384B5-773A-DCDB-A865-4AD3C3421D8D}"/>
              </a:ext>
            </a:extLst>
          </p:cNvPr>
          <p:cNvCxnSpPr>
            <a:cxnSpLocks/>
            <a:endCxn id="12" idx="2"/>
          </p:cNvCxnSpPr>
          <p:nvPr/>
        </p:nvCxnSpPr>
        <p:spPr>
          <a:xfrm flipV="1">
            <a:off x="1665552" y="6760943"/>
            <a:ext cx="3574609" cy="32"/>
          </a:xfrm>
          <a:prstGeom prst="line">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05B2CBA-E3A6-0C0F-3185-93475F449B8F}"/>
              </a:ext>
            </a:extLst>
          </p:cNvPr>
          <p:cNvCxnSpPr>
            <a:cxnSpLocks/>
            <a:stCxn id="13" idx="0"/>
          </p:cNvCxnSpPr>
          <p:nvPr/>
        </p:nvCxnSpPr>
        <p:spPr>
          <a:xfrm>
            <a:off x="1749746" y="8877524"/>
            <a:ext cx="4120716" cy="7"/>
          </a:xfrm>
          <a:prstGeom prst="line">
            <a:avLst/>
          </a:prstGeom>
          <a:ln w="635000" cap="rnd">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3D40067-89E0-6B61-ABDB-6294B53E0329}"/>
              </a:ext>
            </a:extLst>
          </p:cNvPr>
          <p:cNvCxnSpPr>
            <a:cxnSpLocks/>
            <a:stCxn id="27" idx="0"/>
            <a:endCxn id="12" idx="0"/>
          </p:cNvCxnSpPr>
          <p:nvPr/>
        </p:nvCxnSpPr>
        <p:spPr>
          <a:xfrm>
            <a:off x="1706699" y="4644480"/>
            <a:ext cx="3534282" cy="8"/>
          </a:xfrm>
          <a:prstGeom prst="line">
            <a:avLst/>
          </a:prstGeom>
          <a:ln w="635000" cap="rnd">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27" name="Arc 26">
            <a:extLst>
              <a:ext uri="{FF2B5EF4-FFF2-40B4-BE49-F238E27FC236}">
                <a16:creationId xmlns:a16="http://schemas.microsoft.com/office/drawing/2014/main" id="{FA5CE1D2-435F-1A4B-BC01-5DBEB8644A27}"/>
              </a:ext>
            </a:extLst>
          </p:cNvPr>
          <p:cNvSpPr/>
          <p:nvPr/>
        </p:nvSpPr>
        <p:spPr>
          <a:xfrm rot="10800000">
            <a:off x="724274" y="2527992"/>
            <a:ext cx="1971961" cy="2116495"/>
          </a:xfrm>
          <a:prstGeom prst="arc">
            <a:avLst>
              <a:gd name="adj1" fmla="val 16211550"/>
              <a:gd name="adj2" fmla="val 5666120"/>
            </a:avLst>
          </a:prstGeom>
          <a:ln w="635000">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32" name="Straight Connector 31">
            <a:extLst>
              <a:ext uri="{FF2B5EF4-FFF2-40B4-BE49-F238E27FC236}">
                <a16:creationId xmlns:a16="http://schemas.microsoft.com/office/drawing/2014/main" id="{F2DD43F6-418A-B9A1-1DB1-FBD9FD1F7913}"/>
              </a:ext>
            </a:extLst>
          </p:cNvPr>
          <p:cNvCxnSpPr>
            <a:cxnSpLocks/>
          </p:cNvCxnSpPr>
          <p:nvPr/>
        </p:nvCxnSpPr>
        <p:spPr>
          <a:xfrm flipV="1">
            <a:off x="1851479" y="2526197"/>
            <a:ext cx="3358218" cy="1699"/>
          </a:xfrm>
          <a:prstGeom prst="line">
            <a:avLst/>
          </a:prstGeom>
          <a:ln w="635000" cap="rnd">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cxnSp>
        <p:nvCxnSpPr>
          <p:cNvPr id="1031" name="Straight Connector 1030">
            <a:extLst>
              <a:ext uri="{FF2B5EF4-FFF2-40B4-BE49-F238E27FC236}">
                <a16:creationId xmlns:a16="http://schemas.microsoft.com/office/drawing/2014/main" id="{35A57601-0114-22C4-B4CB-487C04F216A8}"/>
              </a:ext>
            </a:extLst>
          </p:cNvPr>
          <p:cNvCxnSpPr>
            <a:cxnSpLocks/>
          </p:cNvCxnSpPr>
          <p:nvPr/>
        </p:nvCxnSpPr>
        <p:spPr>
          <a:xfrm flipH="1">
            <a:off x="1327522" y="2526101"/>
            <a:ext cx="3438497" cy="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32" name="Arc 1031">
            <a:extLst>
              <a:ext uri="{FF2B5EF4-FFF2-40B4-BE49-F238E27FC236}">
                <a16:creationId xmlns:a16="http://schemas.microsoft.com/office/drawing/2014/main" id="{176E890D-3BED-AF49-AAD6-980C30BE6BF1}"/>
              </a:ext>
            </a:extLst>
          </p:cNvPr>
          <p:cNvSpPr/>
          <p:nvPr/>
        </p:nvSpPr>
        <p:spPr>
          <a:xfrm rot="20808829" flipH="1">
            <a:off x="681223" y="2221216"/>
            <a:ext cx="2945982" cy="2493175"/>
          </a:xfrm>
          <a:prstGeom prst="arc">
            <a:avLst>
              <a:gd name="adj1" fmla="val 18298622"/>
              <a:gd name="adj2" fmla="val 2550346"/>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039" name="Straight Connector 1038">
            <a:extLst>
              <a:ext uri="{FF2B5EF4-FFF2-40B4-BE49-F238E27FC236}">
                <a16:creationId xmlns:a16="http://schemas.microsoft.com/office/drawing/2014/main" id="{FA202AA0-F78C-37DA-5AFF-23EB84E4434F}"/>
              </a:ext>
            </a:extLst>
          </p:cNvPr>
          <p:cNvCxnSpPr>
            <a:cxnSpLocks/>
          </p:cNvCxnSpPr>
          <p:nvPr/>
        </p:nvCxnSpPr>
        <p:spPr>
          <a:xfrm flipH="1" flipV="1">
            <a:off x="1534630" y="4646282"/>
            <a:ext cx="3907750" cy="29267"/>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042" name="Straight Connector 1041">
            <a:extLst>
              <a:ext uri="{FF2B5EF4-FFF2-40B4-BE49-F238E27FC236}">
                <a16:creationId xmlns:a16="http://schemas.microsoft.com/office/drawing/2014/main" id="{B894797B-6D8A-5044-AC99-BC068CA9A03D}"/>
              </a:ext>
            </a:extLst>
          </p:cNvPr>
          <p:cNvCxnSpPr>
            <a:cxnSpLocks/>
          </p:cNvCxnSpPr>
          <p:nvPr/>
        </p:nvCxnSpPr>
        <p:spPr>
          <a:xfrm flipH="1" flipV="1">
            <a:off x="1582872" y="6756978"/>
            <a:ext cx="3859508" cy="3038"/>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043" name="Straight Connector 1042">
            <a:extLst>
              <a:ext uri="{FF2B5EF4-FFF2-40B4-BE49-F238E27FC236}">
                <a16:creationId xmlns:a16="http://schemas.microsoft.com/office/drawing/2014/main" id="{49623B55-77DA-AA60-1C2E-EB31DF364CB4}"/>
              </a:ext>
            </a:extLst>
          </p:cNvPr>
          <p:cNvCxnSpPr>
            <a:cxnSpLocks/>
          </p:cNvCxnSpPr>
          <p:nvPr/>
        </p:nvCxnSpPr>
        <p:spPr>
          <a:xfrm flipH="1">
            <a:off x="1903734" y="8920048"/>
            <a:ext cx="3706351" cy="1794"/>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44" name="Arc 1043">
            <a:extLst>
              <a:ext uri="{FF2B5EF4-FFF2-40B4-BE49-F238E27FC236}">
                <a16:creationId xmlns:a16="http://schemas.microsoft.com/office/drawing/2014/main" id="{65644429-1A64-CA6B-B8D5-6430B2844B9B}"/>
              </a:ext>
            </a:extLst>
          </p:cNvPr>
          <p:cNvSpPr/>
          <p:nvPr/>
        </p:nvSpPr>
        <p:spPr>
          <a:xfrm rot="20808829" flipH="1">
            <a:off x="731848" y="6469983"/>
            <a:ext cx="2945982" cy="2493175"/>
          </a:xfrm>
          <a:prstGeom prst="arc">
            <a:avLst>
              <a:gd name="adj1" fmla="val 18298622"/>
              <a:gd name="adj2" fmla="val 2550346"/>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45" name="Arc 1044">
            <a:extLst>
              <a:ext uri="{FF2B5EF4-FFF2-40B4-BE49-F238E27FC236}">
                <a16:creationId xmlns:a16="http://schemas.microsoft.com/office/drawing/2014/main" id="{11FFA9BB-43DE-CD4D-A057-EAA2B0FA4187}"/>
              </a:ext>
            </a:extLst>
          </p:cNvPr>
          <p:cNvSpPr/>
          <p:nvPr/>
        </p:nvSpPr>
        <p:spPr>
          <a:xfrm rot="10478357" flipH="1">
            <a:off x="3249800" y="4494868"/>
            <a:ext cx="2945982" cy="2493175"/>
          </a:xfrm>
          <a:prstGeom prst="arc">
            <a:avLst>
              <a:gd name="adj1" fmla="val 18298622"/>
              <a:gd name="adj2" fmla="val 2550346"/>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50" name="Arrow: Striped Right 1049">
            <a:extLst>
              <a:ext uri="{FF2B5EF4-FFF2-40B4-BE49-F238E27FC236}">
                <a16:creationId xmlns:a16="http://schemas.microsoft.com/office/drawing/2014/main" id="{9436F54B-915F-5729-C2F2-403DF4DB9A60}"/>
              </a:ext>
            </a:extLst>
          </p:cNvPr>
          <p:cNvSpPr/>
          <p:nvPr/>
        </p:nvSpPr>
        <p:spPr>
          <a:xfrm>
            <a:off x="5074080" y="1842186"/>
            <a:ext cx="1732021" cy="1290718"/>
          </a:xfrm>
          <a:prstGeom prst="stripedRightArrow">
            <a:avLst>
              <a:gd name="adj1" fmla="val 56960"/>
              <a:gd name="adj2" fmla="val 28425"/>
            </a:avLst>
          </a:prstGeom>
          <a:solidFill>
            <a:srgbClr val="FFC00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b="1" noProof="1">
              <a:solidFill>
                <a:schemeClr val="bg2">
                  <a:lumMod val="50000"/>
                </a:schemeClr>
              </a:solidFill>
              <a:latin typeface="Century Gothic" panose="020B0502020202020204" pitchFamily="34" charset="0"/>
            </a:endParaRPr>
          </a:p>
          <a:p>
            <a:pPr algn="ctr"/>
            <a:r>
              <a:rPr lang="en-US" sz="1000" b="1" noProof="1">
                <a:solidFill>
                  <a:schemeClr val="bg2">
                    <a:lumMod val="50000"/>
                  </a:schemeClr>
                </a:solidFill>
                <a:latin typeface="Century Gothic" panose="020B0502020202020204" pitchFamily="34" charset="0"/>
              </a:rPr>
              <a:t>Summer: Enrolement on to T level,  A – level or apprenticeship.</a:t>
            </a:r>
          </a:p>
          <a:p>
            <a:pPr algn="ctr"/>
            <a:endParaRPr lang="en-GB" sz="1000" dirty="0">
              <a:solidFill>
                <a:schemeClr val="bg2">
                  <a:lumMod val="50000"/>
                </a:schemeClr>
              </a:solidFill>
              <a:latin typeface="Century Gothic" panose="020B0502020202020204" pitchFamily="34" charset="0"/>
            </a:endParaRPr>
          </a:p>
        </p:txBody>
      </p:sp>
      <p:sp>
        <p:nvSpPr>
          <p:cNvPr id="1061" name="Rectangle: Rounded Corners 1060">
            <a:extLst>
              <a:ext uri="{FF2B5EF4-FFF2-40B4-BE49-F238E27FC236}">
                <a16:creationId xmlns:a16="http://schemas.microsoft.com/office/drawing/2014/main" id="{4EAA5041-0737-0E5A-E791-E549A3AD4D8C}"/>
              </a:ext>
            </a:extLst>
          </p:cNvPr>
          <p:cNvSpPr/>
          <p:nvPr/>
        </p:nvSpPr>
        <p:spPr>
          <a:xfrm>
            <a:off x="3044479" y="833316"/>
            <a:ext cx="3761622" cy="949891"/>
          </a:xfrm>
          <a:prstGeom prst="round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grpSp>
        <p:nvGrpSpPr>
          <p:cNvPr id="1055" name="Group 1054">
            <a:extLst>
              <a:ext uri="{FF2B5EF4-FFF2-40B4-BE49-F238E27FC236}">
                <a16:creationId xmlns:a16="http://schemas.microsoft.com/office/drawing/2014/main" id="{F04F1F43-D40A-96AE-555B-AAC4A3D6FFC4}"/>
              </a:ext>
            </a:extLst>
          </p:cNvPr>
          <p:cNvGrpSpPr/>
          <p:nvPr/>
        </p:nvGrpSpPr>
        <p:grpSpPr>
          <a:xfrm>
            <a:off x="3504475" y="875234"/>
            <a:ext cx="1689838" cy="953066"/>
            <a:chOff x="-500663" y="5231431"/>
            <a:chExt cx="2202816" cy="953066"/>
          </a:xfrm>
        </p:grpSpPr>
        <p:sp>
          <p:nvSpPr>
            <p:cNvPr id="1056" name="TextBox 1055">
              <a:extLst>
                <a:ext uri="{FF2B5EF4-FFF2-40B4-BE49-F238E27FC236}">
                  <a16:creationId xmlns:a16="http://schemas.microsoft.com/office/drawing/2014/main" id="{EDA84D7E-29C8-EF8B-81B6-AF66E961136C}"/>
                </a:ext>
              </a:extLst>
            </p:cNvPr>
            <p:cNvSpPr txBox="1"/>
            <p:nvPr/>
          </p:nvSpPr>
          <p:spPr>
            <a:xfrm>
              <a:off x="-500663" y="5231431"/>
              <a:ext cx="2202816" cy="215444"/>
            </a:xfrm>
            <a:prstGeom prst="rect">
              <a:avLst/>
            </a:prstGeom>
            <a:noFill/>
          </p:spPr>
          <p:txBody>
            <a:bodyPr wrap="square" lIns="0" tIns="45720" rIns="0" bIns="45720" rtlCol="0" anchor="b">
              <a:spAutoFit/>
            </a:bodyPr>
            <a:lstStyle/>
            <a:p>
              <a:r>
                <a:rPr lang="en-US" sz="800" b="1" noProof="1">
                  <a:solidFill>
                    <a:srgbClr val="EB1E42"/>
                  </a:solidFill>
                  <a:latin typeface="Century Gothic"/>
                </a:rPr>
                <a:t>   Intervention </a:t>
              </a:r>
              <a:endParaRPr lang="en-US">
                <a:cs typeface="Calibri" panose="020F0502020204030204"/>
              </a:endParaRPr>
            </a:p>
          </p:txBody>
        </p:sp>
        <p:sp>
          <p:nvSpPr>
            <p:cNvPr id="1057" name="TextBox 1056">
              <a:extLst>
                <a:ext uri="{FF2B5EF4-FFF2-40B4-BE49-F238E27FC236}">
                  <a16:creationId xmlns:a16="http://schemas.microsoft.com/office/drawing/2014/main" id="{0EA2397C-2562-68CE-6D8A-D23EEB049691}"/>
                </a:ext>
              </a:extLst>
            </p:cNvPr>
            <p:cNvSpPr txBox="1"/>
            <p:nvPr/>
          </p:nvSpPr>
          <p:spPr>
            <a:xfrm>
              <a:off x="-413699" y="5353500"/>
              <a:ext cx="1467431" cy="830997"/>
            </a:xfrm>
            <a:prstGeom prst="rect">
              <a:avLst/>
            </a:prstGeom>
            <a:noFill/>
          </p:spPr>
          <p:txBody>
            <a:bodyPr wrap="square" lIns="0" rIns="0" rtlCol="0" anchor="t">
              <a:spAutoFit/>
            </a:bodyPr>
            <a:lstStyle/>
            <a:p>
              <a:r>
                <a:rPr lang="en-US" sz="800" b="1" noProof="1">
                  <a:latin typeface="Century Gothic" panose="020B0502020202020204" pitchFamily="34" charset="0"/>
                </a:rPr>
                <a:t>Students are able to access the online plateform for constant feedback and invited to face to face improvements </a:t>
              </a:r>
            </a:p>
          </p:txBody>
        </p:sp>
      </p:grpSp>
      <p:pic>
        <p:nvPicPr>
          <p:cNvPr id="1054" name="Graphic 1053" descr="Head with gears">
            <a:extLst>
              <a:ext uri="{FF2B5EF4-FFF2-40B4-BE49-F238E27FC236}">
                <a16:creationId xmlns:a16="http://schemas.microsoft.com/office/drawing/2014/main" id="{264E6015-5794-416C-CF45-9097D729C10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104365" y="1085277"/>
            <a:ext cx="400110" cy="400110"/>
          </a:xfrm>
          <a:prstGeom prst="rect">
            <a:avLst/>
          </a:prstGeom>
        </p:spPr>
      </p:pic>
      <p:sp>
        <p:nvSpPr>
          <p:cNvPr id="1059" name="TextBox 1058">
            <a:extLst>
              <a:ext uri="{FF2B5EF4-FFF2-40B4-BE49-F238E27FC236}">
                <a16:creationId xmlns:a16="http://schemas.microsoft.com/office/drawing/2014/main" id="{812C7DF9-98F3-1596-6CE1-711F0F7E7041}"/>
              </a:ext>
            </a:extLst>
          </p:cNvPr>
          <p:cNvSpPr txBox="1"/>
          <p:nvPr/>
        </p:nvSpPr>
        <p:spPr>
          <a:xfrm>
            <a:off x="5366038" y="856175"/>
            <a:ext cx="1689838" cy="215444"/>
          </a:xfrm>
          <a:prstGeom prst="rect">
            <a:avLst/>
          </a:prstGeom>
          <a:noFill/>
        </p:spPr>
        <p:txBody>
          <a:bodyPr wrap="square" lIns="0" rIns="0" rtlCol="0" anchor="b">
            <a:spAutoFit/>
          </a:bodyPr>
          <a:lstStyle/>
          <a:p>
            <a:r>
              <a:rPr lang="en-US" sz="800" b="1" noProof="1">
                <a:solidFill>
                  <a:srgbClr val="EB1E42"/>
                </a:solidFill>
                <a:latin typeface="Century Gothic" panose="020B0502020202020204" pitchFamily="34" charset="0"/>
              </a:rPr>
              <a:t>Employer Engagement </a:t>
            </a:r>
          </a:p>
        </p:txBody>
      </p:sp>
      <p:sp>
        <p:nvSpPr>
          <p:cNvPr id="1060" name="TextBox 1059">
            <a:extLst>
              <a:ext uri="{FF2B5EF4-FFF2-40B4-BE49-F238E27FC236}">
                <a16:creationId xmlns:a16="http://schemas.microsoft.com/office/drawing/2014/main" id="{8E3DA3F2-0C78-DAFD-9FE4-BBFCD37AFEB7}"/>
              </a:ext>
            </a:extLst>
          </p:cNvPr>
          <p:cNvSpPr txBox="1"/>
          <p:nvPr/>
        </p:nvSpPr>
        <p:spPr>
          <a:xfrm>
            <a:off x="5366038" y="1007760"/>
            <a:ext cx="1399200" cy="584775"/>
          </a:xfrm>
          <a:prstGeom prst="rect">
            <a:avLst/>
          </a:prstGeom>
          <a:noFill/>
        </p:spPr>
        <p:txBody>
          <a:bodyPr wrap="square" lIns="0" tIns="45720" rIns="0" bIns="45720" rtlCol="0" anchor="t">
            <a:spAutoFit/>
          </a:bodyPr>
          <a:lstStyle/>
          <a:p>
            <a:r>
              <a:rPr lang="en-US" sz="800" b="1" noProof="1">
                <a:latin typeface="Century Gothic"/>
              </a:rPr>
              <a:t>Work with fitness centres and nutritionists; links to UoB and physiotherapists to develop injuries content</a:t>
            </a:r>
          </a:p>
        </p:txBody>
      </p:sp>
      <p:pic>
        <p:nvPicPr>
          <p:cNvPr id="1058" name="Graphic 1057" descr="Doctor male with solid fill">
            <a:extLst>
              <a:ext uri="{FF2B5EF4-FFF2-40B4-BE49-F238E27FC236}">
                <a16:creationId xmlns:a16="http://schemas.microsoft.com/office/drawing/2014/main" id="{4A5087BD-8988-9467-B6FD-B2C04AC8311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84193" y="994412"/>
            <a:ext cx="540982" cy="540982"/>
          </a:xfrm>
          <a:prstGeom prst="rect">
            <a:avLst/>
          </a:prstGeom>
        </p:spPr>
      </p:pic>
      <p:sp>
        <p:nvSpPr>
          <p:cNvPr id="1062" name="Arrow: Striped Right 1061">
            <a:extLst>
              <a:ext uri="{FF2B5EF4-FFF2-40B4-BE49-F238E27FC236}">
                <a16:creationId xmlns:a16="http://schemas.microsoft.com/office/drawing/2014/main" id="{66426F67-D618-765C-0855-62ADF22E3227}"/>
              </a:ext>
            </a:extLst>
          </p:cNvPr>
          <p:cNvSpPr/>
          <p:nvPr/>
        </p:nvSpPr>
        <p:spPr>
          <a:xfrm>
            <a:off x="88070" y="5005473"/>
            <a:ext cx="1792050" cy="1183868"/>
          </a:xfrm>
          <a:prstGeom prst="stripedRightArrow">
            <a:avLst>
              <a:gd name="adj1" fmla="val 56960"/>
              <a:gd name="adj2" fmla="val 28425"/>
            </a:avLst>
          </a:prstGeom>
          <a:solidFill>
            <a:srgbClr val="FFC00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accent1">
                  <a:lumMod val="75000"/>
                </a:schemeClr>
              </a:solidFill>
              <a:latin typeface="Century Gothic" panose="020B0502020202020204" pitchFamily="34" charset="0"/>
            </a:endParaRPr>
          </a:p>
          <a:p>
            <a:pPr algn="ctr"/>
            <a:r>
              <a:rPr lang="en-US" sz="700" b="1" dirty="0">
                <a:solidFill>
                  <a:schemeClr val="accent1">
                    <a:lumMod val="75000"/>
                  </a:schemeClr>
                </a:solidFill>
                <a:latin typeface="Century Gothic" panose="020B0502020202020204" pitchFamily="34" charset="0"/>
              </a:rPr>
              <a:t>Get Ahead by exploring your future by attending 6</a:t>
            </a:r>
            <a:r>
              <a:rPr lang="en-US" sz="700" b="1" baseline="30000" dirty="0">
                <a:solidFill>
                  <a:schemeClr val="accent1">
                    <a:lumMod val="75000"/>
                  </a:schemeClr>
                </a:solidFill>
                <a:latin typeface="Century Gothic" panose="020B0502020202020204" pitchFamily="34" charset="0"/>
              </a:rPr>
              <a:t>th</a:t>
            </a:r>
            <a:r>
              <a:rPr lang="en-US" sz="700" b="1" dirty="0">
                <a:solidFill>
                  <a:schemeClr val="accent1">
                    <a:lumMod val="75000"/>
                  </a:schemeClr>
                </a:solidFill>
                <a:latin typeface="Century Gothic" panose="020B0502020202020204" pitchFamily="34" charset="0"/>
              </a:rPr>
              <a:t> form/college open days and your apprenticeship options.</a:t>
            </a:r>
            <a:r>
              <a:rPr lang="en-US" sz="700" b="1" dirty="0">
                <a:solidFill>
                  <a:srgbClr val="FFC000"/>
                </a:solidFill>
                <a:latin typeface="Century Gothic" panose="020B0502020202020204" pitchFamily="34" charset="0"/>
              </a:rPr>
              <a:t>t</a:t>
            </a:r>
          </a:p>
          <a:p>
            <a:pPr algn="ctr"/>
            <a:endParaRPr lang="en-GB" sz="700" b="1" dirty="0">
              <a:latin typeface="Century Gothic" panose="020B0502020202020204" pitchFamily="34" charset="0"/>
            </a:endParaRPr>
          </a:p>
        </p:txBody>
      </p:sp>
      <p:sp>
        <p:nvSpPr>
          <p:cNvPr id="1063" name="TextBox 1062">
            <a:extLst>
              <a:ext uri="{FF2B5EF4-FFF2-40B4-BE49-F238E27FC236}">
                <a16:creationId xmlns:a16="http://schemas.microsoft.com/office/drawing/2014/main" id="{E9CB81DC-AFD7-992D-4432-17D6DA1DE28C}"/>
              </a:ext>
            </a:extLst>
          </p:cNvPr>
          <p:cNvSpPr txBox="1"/>
          <p:nvPr/>
        </p:nvSpPr>
        <p:spPr>
          <a:xfrm>
            <a:off x="153682" y="741425"/>
            <a:ext cx="933161" cy="246221"/>
          </a:xfrm>
          <a:prstGeom prst="rect">
            <a:avLst/>
          </a:prstGeom>
          <a:noFill/>
        </p:spPr>
        <p:txBody>
          <a:bodyPr wrap="square" lIns="0" rIns="0" rtlCol="0" anchor="b">
            <a:spAutoFit/>
          </a:bodyPr>
          <a:lstStyle/>
          <a:p>
            <a:r>
              <a:rPr lang="en-US" sz="1000" b="1" u="sng" noProof="1">
                <a:solidFill>
                  <a:srgbClr val="FF0000"/>
                </a:solidFill>
                <a:latin typeface="Century Gothic" panose="020B0502020202020204" pitchFamily="34" charset="0"/>
              </a:rPr>
              <a:t>Employability</a:t>
            </a:r>
          </a:p>
        </p:txBody>
      </p:sp>
      <p:sp>
        <p:nvSpPr>
          <p:cNvPr id="1064" name="TextBox 1063">
            <a:extLst>
              <a:ext uri="{FF2B5EF4-FFF2-40B4-BE49-F238E27FC236}">
                <a16:creationId xmlns:a16="http://schemas.microsoft.com/office/drawing/2014/main" id="{B959D132-1ED9-7EF7-508B-DB711567F6EB}"/>
              </a:ext>
            </a:extLst>
          </p:cNvPr>
          <p:cNvSpPr txBox="1"/>
          <p:nvPr/>
        </p:nvSpPr>
        <p:spPr>
          <a:xfrm>
            <a:off x="157893" y="951932"/>
            <a:ext cx="2608169" cy="969496"/>
          </a:xfrm>
          <a:prstGeom prst="rect">
            <a:avLst/>
          </a:prstGeom>
          <a:noFill/>
        </p:spPr>
        <p:txBody>
          <a:bodyPr wrap="square" lIns="0" rIns="0" rtlCol="0" anchor="t">
            <a:spAutoFit/>
          </a:bodyPr>
          <a:lstStyle/>
          <a:p>
            <a:r>
              <a:rPr lang="en-GB" sz="800" b="1" noProof="1">
                <a:latin typeface="Century Gothic" panose="020B0502020202020204" pitchFamily="34" charset="0"/>
              </a:rPr>
              <a:t>Throughout the course we will be ensuring you  ‘get ahead’ by developing transferable skills such as communication, team working, management and leadership,  planning and organisation, empathy, time management, taking initiative, adaptability and, problem solving</a:t>
            </a:r>
            <a:endParaRPr lang="en-US" sz="800" b="1" noProof="1">
              <a:latin typeface="Century Gothic" panose="020B0502020202020204" pitchFamily="34" charset="0"/>
            </a:endParaRPr>
          </a:p>
          <a:p>
            <a:pPr algn="ctr"/>
            <a:r>
              <a:rPr lang="en-US" sz="900" noProof="1">
                <a:latin typeface="Century Gothic" panose="020B0502020202020204" pitchFamily="34" charset="0"/>
              </a:rPr>
              <a:t> </a:t>
            </a:r>
          </a:p>
        </p:txBody>
      </p:sp>
      <p:sp>
        <p:nvSpPr>
          <p:cNvPr id="3" name="Oval 2">
            <a:extLst>
              <a:ext uri="{FF2B5EF4-FFF2-40B4-BE49-F238E27FC236}">
                <a16:creationId xmlns:a16="http://schemas.microsoft.com/office/drawing/2014/main" id="{CCE3910F-BFD8-CA51-3055-7856002A2C63}"/>
              </a:ext>
            </a:extLst>
          </p:cNvPr>
          <p:cNvSpPr/>
          <p:nvPr/>
        </p:nvSpPr>
        <p:spPr>
          <a:xfrm>
            <a:off x="5442380" y="8504941"/>
            <a:ext cx="763571" cy="724138"/>
          </a:xfrm>
          <a:prstGeom prst="ellipse">
            <a:avLst/>
          </a:prstGeom>
          <a:solidFill>
            <a:srgbClr val="002060"/>
          </a:solidFill>
          <a:ln w="28575">
            <a:solidFill>
              <a:srgbClr val="FFC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600" b="1" dirty="0">
                <a:solidFill>
                  <a:srgbClr val="FFC000"/>
                </a:solidFill>
              </a:rPr>
              <a:t>Year 10</a:t>
            </a:r>
          </a:p>
        </p:txBody>
      </p:sp>
      <p:sp>
        <p:nvSpPr>
          <p:cNvPr id="9" name="Oval 8">
            <a:extLst>
              <a:ext uri="{FF2B5EF4-FFF2-40B4-BE49-F238E27FC236}">
                <a16:creationId xmlns:a16="http://schemas.microsoft.com/office/drawing/2014/main" id="{D6920B76-7ADD-D923-DC19-EB2E5D5BBC7B}"/>
              </a:ext>
            </a:extLst>
          </p:cNvPr>
          <p:cNvSpPr/>
          <p:nvPr/>
        </p:nvSpPr>
        <p:spPr>
          <a:xfrm>
            <a:off x="2164762" y="6333899"/>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Mar</a:t>
            </a:r>
          </a:p>
        </p:txBody>
      </p:sp>
      <p:sp>
        <p:nvSpPr>
          <p:cNvPr id="22" name="Oval 21">
            <a:extLst>
              <a:ext uri="{FF2B5EF4-FFF2-40B4-BE49-F238E27FC236}">
                <a16:creationId xmlns:a16="http://schemas.microsoft.com/office/drawing/2014/main" id="{335E3533-4A70-3C09-481B-C51735FD618D}"/>
              </a:ext>
            </a:extLst>
          </p:cNvPr>
          <p:cNvSpPr/>
          <p:nvPr/>
        </p:nvSpPr>
        <p:spPr>
          <a:xfrm>
            <a:off x="2572411" y="8466491"/>
            <a:ext cx="1300324" cy="793127"/>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C00000"/>
                </a:solidFill>
              </a:rPr>
              <a:t>Unit 1</a:t>
            </a:r>
          </a:p>
          <a:p>
            <a:pPr algn="ctr"/>
            <a:r>
              <a:rPr lang="en-US" sz="1050" b="1" dirty="0">
                <a:solidFill>
                  <a:srgbClr val="C00000"/>
                </a:solidFill>
              </a:rPr>
              <a:t>Different factors which influence injury</a:t>
            </a:r>
          </a:p>
        </p:txBody>
      </p:sp>
      <p:sp>
        <p:nvSpPr>
          <p:cNvPr id="23" name="Oval 22">
            <a:extLst>
              <a:ext uri="{FF2B5EF4-FFF2-40B4-BE49-F238E27FC236}">
                <a16:creationId xmlns:a16="http://schemas.microsoft.com/office/drawing/2014/main" id="{10B8481B-121F-EAF9-7A68-5775AF46175A}"/>
              </a:ext>
            </a:extLst>
          </p:cNvPr>
          <p:cNvSpPr/>
          <p:nvPr/>
        </p:nvSpPr>
        <p:spPr>
          <a:xfrm>
            <a:off x="1517869" y="8450448"/>
            <a:ext cx="902777" cy="768916"/>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C00000"/>
                </a:solidFill>
              </a:rPr>
              <a:t>Unit 2 Warm up and cool down </a:t>
            </a:r>
          </a:p>
        </p:txBody>
      </p:sp>
      <p:sp>
        <p:nvSpPr>
          <p:cNvPr id="28" name="Oval 27">
            <a:extLst>
              <a:ext uri="{FF2B5EF4-FFF2-40B4-BE49-F238E27FC236}">
                <a16:creationId xmlns:a16="http://schemas.microsoft.com/office/drawing/2014/main" id="{383BB6B6-05C3-3F37-1166-FB32FDDD0B8E}"/>
              </a:ext>
            </a:extLst>
          </p:cNvPr>
          <p:cNvSpPr/>
          <p:nvPr/>
        </p:nvSpPr>
        <p:spPr>
          <a:xfrm>
            <a:off x="5001761" y="4262667"/>
            <a:ext cx="763571" cy="763571"/>
          </a:xfrm>
          <a:prstGeom prst="ellipse">
            <a:avLst/>
          </a:prstGeom>
          <a:solidFill>
            <a:srgbClr val="002060"/>
          </a:solidFill>
          <a:ln w="28575">
            <a:solidFill>
              <a:srgbClr val="FFC00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600" b="1" dirty="0">
                <a:solidFill>
                  <a:srgbClr val="FFC000"/>
                </a:solidFill>
              </a:rPr>
              <a:t>Year</a:t>
            </a:r>
            <a:r>
              <a:rPr lang="en-US" sz="1600" b="1" dirty="0">
                <a:solidFill>
                  <a:srgbClr val="00B0F0"/>
                </a:solidFill>
              </a:rPr>
              <a:t> </a:t>
            </a:r>
            <a:r>
              <a:rPr lang="en-US" sz="1600" b="1" dirty="0">
                <a:solidFill>
                  <a:srgbClr val="FFC000"/>
                </a:solidFill>
              </a:rPr>
              <a:t>11</a:t>
            </a:r>
          </a:p>
        </p:txBody>
      </p:sp>
      <p:sp>
        <p:nvSpPr>
          <p:cNvPr id="52" name="Arc 51">
            <a:extLst>
              <a:ext uri="{FF2B5EF4-FFF2-40B4-BE49-F238E27FC236}">
                <a16:creationId xmlns:a16="http://schemas.microsoft.com/office/drawing/2014/main" id="{40FFEED7-BC7F-97EF-BA83-2A150BB5912D}"/>
              </a:ext>
            </a:extLst>
          </p:cNvPr>
          <p:cNvSpPr/>
          <p:nvPr/>
        </p:nvSpPr>
        <p:spPr>
          <a:xfrm rot="10800000">
            <a:off x="1345041" y="7416533"/>
            <a:ext cx="442438" cy="838179"/>
          </a:xfrm>
          <a:prstGeom prst="arc">
            <a:avLst>
              <a:gd name="adj1" fmla="val 16211550"/>
              <a:gd name="adj2" fmla="val 5391112"/>
            </a:avLst>
          </a:prstGeom>
          <a:ln w="57150">
            <a:solidFill>
              <a:srgbClr val="FFC000"/>
            </a:solidFill>
            <a:prstDash val="sysDash"/>
            <a:headEnd type="triangle"/>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57" name="TextBox 56">
            <a:extLst>
              <a:ext uri="{FF2B5EF4-FFF2-40B4-BE49-F238E27FC236}">
                <a16:creationId xmlns:a16="http://schemas.microsoft.com/office/drawing/2014/main" id="{610DB21D-898C-DF3F-E33D-1B90B71D4DFD}"/>
              </a:ext>
            </a:extLst>
          </p:cNvPr>
          <p:cNvSpPr txBox="1"/>
          <p:nvPr/>
        </p:nvSpPr>
        <p:spPr>
          <a:xfrm>
            <a:off x="2641092" y="5216865"/>
            <a:ext cx="1652685" cy="253916"/>
          </a:xfrm>
          <a:prstGeom prst="rect">
            <a:avLst/>
          </a:prstGeom>
          <a:noFill/>
          <a:ln w="28575">
            <a:solidFill>
              <a:srgbClr val="CC0066"/>
            </a:solidFill>
          </a:ln>
        </p:spPr>
        <p:txBody>
          <a:bodyPr wrap="square" lIns="0" rIns="0" rtlCol="0" anchor="b">
            <a:spAutoFit/>
          </a:bodyPr>
          <a:lstStyle/>
          <a:p>
            <a:pPr algn="ctr"/>
            <a:r>
              <a:rPr lang="en-US" sz="1050" b="1" u="sng" noProof="1">
                <a:solidFill>
                  <a:srgbClr val="CC0066"/>
                </a:solidFill>
              </a:rPr>
              <a:t> R180 Risk Assessment (40%)</a:t>
            </a:r>
          </a:p>
        </p:txBody>
      </p:sp>
      <p:sp>
        <p:nvSpPr>
          <p:cNvPr id="58" name="TextBox 57">
            <a:extLst>
              <a:ext uri="{FF2B5EF4-FFF2-40B4-BE49-F238E27FC236}">
                <a16:creationId xmlns:a16="http://schemas.microsoft.com/office/drawing/2014/main" id="{07724095-E381-9941-D217-63C3C69BEEA5}"/>
              </a:ext>
            </a:extLst>
          </p:cNvPr>
          <p:cNvSpPr txBox="1"/>
          <p:nvPr/>
        </p:nvSpPr>
        <p:spPr>
          <a:xfrm>
            <a:off x="2672495" y="5570124"/>
            <a:ext cx="1529221" cy="230832"/>
          </a:xfrm>
          <a:prstGeom prst="rect">
            <a:avLst/>
          </a:prstGeom>
          <a:noFill/>
          <a:ln>
            <a:noFill/>
          </a:ln>
        </p:spPr>
        <p:txBody>
          <a:bodyPr wrap="square" lIns="0" rIns="0" rtlCol="0" anchor="t">
            <a:spAutoFit/>
          </a:bodyPr>
          <a:lstStyle/>
          <a:p>
            <a:pPr algn="ctr"/>
            <a:r>
              <a:rPr lang="en-US" sz="900" b="1" noProof="1">
                <a:solidFill>
                  <a:srgbClr val="CC0066"/>
                </a:solidFill>
              </a:rPr>
              <a:t>Exam questions on unit 1 2 3 4 5</a:t>
            </a:r>
          </a:p>
        </p:txBody>
      </p:sp>
      <p:cxnSp>
        <p:nvCxnSpPr>
          <p:cNvPr id="60" name="Straight Arrow Connector 59">
            <a:extLst>
              <a:ext uri="{FF2B5EF4-FFF2-40B4-BE49-F238E27FC236}">
                <a16:creationId xmlns:a16="http://schemas.microsoft.com/office/drawing/2014/main" id="{4DC8308D-0F1F-2A5B-3F16-F69BE1B9041F}"/>
              </a:ext>
            </a:extLst>
          </p:cNvPr>
          <p:cNvCxnSpPr>
            <a:cxnSpLocks/>
          </p:cNvCxnSpPr>
          <p:nvPr/>
        </p:nvCxnSpPr>
        <p:spPr>
          <a:xfrm flipH="1">
            <a:off x="3688061" y="9513955"/>
            <a:ext cx="1138297" cy="0"/>
          </a:xfrm>
          <a:prstGeom prst="straightConnector1">
            <a:avLst/>
          </a:prstGeom>
          <a:ln w="57150">
            <a:solidFill>
              <a:srgbClr val="FFC000"/>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F6063D5C-F564-2B01-EB84-77EE045B7955}"/>
              </a:ext>
            </a:extLst>
          </p:cNvPr>
          <p:cNvCxnSpPr>
            <a:cxnSpLocks/>
          </p:cNvCxnSpPr>
          <p:nvPr/>
        </p:nvCxnSpPr>
        <p:spPr>
          <a:xfrm flipH="1">
            <a:off x="1781013" y="9507083"/>
            <a:ext cx="1141136" cy="6872"/>
          </a:xfrm>
          <a:prstGeom prst="straightConnector1">
            <a:avLst/>
          </a:prstGeom>
          <a:ln w="57150">
            <a:solidFill>
              <a:srgbClr val="FFC000"/>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pic>
        <p:nvPicPr>
          <p:cNvPr id="1034" name="Graphic 1033" descr="Head with gears">
            <a:extLst>
              <a:ext uri="{FF2B5EF4-FFF2-40B4-BE49-F238E27FC236}">
                <a16:creationId xmlns:a16="http://schemas.microsoft.com/office/drawing/2014/main" id="{EFC3AE79-6B42-7AD3-6E99-4619E88133E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56040" y="6931042"/>
            <a:ext cx="400110" cy="400110"/>
          </a:xfrm>
          <a:prstGeom prst="rect">
            <a:avLst/>
          </a:prstGeom>
        </p:spPr>
      </p:pic>
      <p:pic>
        <p:nvPicPr>
          <p:cNvPr id="1036" name="Graphic 1035" descr="Head with gears">
            <a:extLst>
              <a:ext uri="{FF2B5EF4-FFF2-40B4-BE49-F238E27FC236}">
                <a16:creationId xmlns:a16="http://schemas.microsoft.com/office/drawing/2014/main" id="{B6C8E0B8-FEEB-0598-5C5D-5C96C3C5ECF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71632" y="6740938"/>
            <a:ext cx="400110" cy="400110"/>
          </a:xfrm>
          <a:prstGeom prst="rect">
            <a:avLst/>
          </a:prstGeom>
        </p:spPr>
      </p:pic>
      <p:sp>
        <p:nvSpPr>
          <p:cNvPr id="10" name="Oval 9">
            <a:extLst>
              <a:ext uri="{FF2B5EF4-FFF2-40B4-BE49-F238E27FC236}">
                <a16:creationId xmlns:a16="http://schemas.microsoft.com/office/drawing/2014/main" id="{D6B5790F-B076-2520-B442-84EE0790E3FE}"/>
              </a:ext>
            </a:extLst>
          </p:cNvPr>
          <p:cNvSpPr/>
          <p:nvPr/>
        </p:nvSpPr>
        <p:spPr>
          <a:xfrm>
            <a:off x="4049042" y="8488839"/>
            <a:ext cx="1155685" cy="740027"/>
          </a:xfrm>
          <a:prstGeom prst="ellipse">
            <a:avLst/>
          </a:prstGeom>
          <a:solidFill>
            <a:schemeClr val="tx2">
              <a:lumMod val="50000"/>
              <a:lumOff val="50000"/>
            </a:schemeClr>
          </a:solidFill>
          <a:ln w="28575">
            <a:solidFill>
              <a:schemeClr val="bg1"/>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900" b="1" dirty="0">
              <a:solidFill>
                <a:schemeClr val="bg1"/>
              </a:solidFill>
            </a:endParaRPr>
          </a:p>
          <a:p>
            <a:pPr algn="ctr"/>
            <a:r>
              <a:rPr lang="en-US" sz="1050" b="1" dirty="0">
                <a:solidFill>
                  <a:schemeClr val="bg1"/>
                </a:solidFill>
              </a:rPr>
              <a:t>R180</a:t>
            </a:r>
          </a:p>
          <a:p>
            <a:pPr algn="ctr"/>
            <a:r>
              <a:rPr lang="en-US" sz="1050" b="1" dirty="0">
                <a:solidFill>
                  <a:schemeClr val="bg1"/>
                </a:solidFill>
              </a:rPr>
              <a:t>Risk Assessment</a:t>
            </a:r>
          </a:p>
          <a:p>
            <a:pPr algn="ctr"/>
            <a:r>
              <a:rPr lang="en-US" sz="1900" b="1" dirty="0">
                <a:solidFill>
                  <a:schemeClr val="bg1"/>
                </a:solidFill>
              </a:rPr>
              <a:t> </a:t>
            </a:r>
          </a:p>
        </p:txBody>
      </p:sp>
      <p:sp>
        <p:nvSpPr>
          <p:cNvPr id="11" name="Oval 10">
            <a:extLst>
              <a:ext uri="{FF2B5EF4-FFF2-40B4-BE49-F238E27FC236}">
                <a16:creationId xmlns:a16="http://schemas.microsoft.com/office/drawing/2014/main" id="{25785333-42A7-3945-857F-02E7CDE5E886}"/>
              </a:ext>
            </a:extLst>
          </p:cNvPr>
          <p:cNvSpPr/>
          <p:nvPr/>
        </p:nvSpPr>
        <p:spPr>
          <a:xfrm>
            <a:off x="112709" y="7164577"/>
            <a:ext cx="1190156" cy="913595"/>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00" b="1" dirty="0">
                <a:solidFill>
                  <a:srgbClr val="CC0066"/>
                </a:solidFill>
              </a:rPr>
              <a:t>Unit 3</a:t>
            </a:r>
          </a:p>
          <a:p>
            <a:pPr algn="ctr"/>
            <a:r>
              <a:rPr lang="en-GB" sz="1000" b="1" dirty="0">
                <a:solidFill>
                  <a:srgbClr val="CC0066"/>
                </a:solidFill>
              </a:rPr>
              <a:t>Different types and causes of sports injuries</a:t>
            </a:r>
            <a:endParaRPr lang="en-US" sz="1000" b="1" dirty="0">
              <a:solidFill>
                <a:srgbClr val="CC0066"/>
              </a:solidFill>
            </a:endParaRPr>
          </a:p>
        </p:txBody>
      </p:sp>
      <p:sp>
        <p:nvSpPr>
          <p:cNvPr id="19" name="Oval 18">
            <a:extLst>
              <a:ext uri="{FF2B5EF4-FFF2-40B4-BE49-F238E27FC236}">
                <a16:creationId xmlns:a16="http://schemas.microsoft.com/office/drawing/2014/main" id="{8901B4FF-CD0E-4A97-E346-87E49A63F143}"/>
              </a:ext>
            </a:extLst>
          </p:cNvPr>
          <p:cNvSpPr/>
          <p:nvPr/>
        </p:nvSpPr>
        <p:spPr>
          <a:xfrm>
            <a:off x="622271" y="8161693"/>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Dec</a:t>
            </a:r>
          </a:p>
        </p:txBody>
      </p:sp>
      <p:sp>
        <p:nvSpPr>
          <p:cNvPr id="42" name="TextBox 41">
            <a:extLst>
              <a:ext uri="{FF2B5EF4-FFF2-40B4-BE49-F238E27FC236}">
                <a16:creationId xmlns:a16="http://schemas.microsoft.com/office/drawing/2014/main" id="{4CF141B6-2259-4B78-C8CB-62E1125FDDE2}"/>
              </a:ext>
            </a:extLst>
          </p:cNvPr>
          <p:cNvSpPr txBox="1"/>
          <p:nvPr/>
        </p:nvSpPr>
        <p:spPr>
          <a:xfrm>
            <a:off x="171632" y="9183692"/>
            <a:ext cx="1664850" cy="600164"/>
          </a:xfrm>
          <a:prstGeom prst="rect">
            <a:avLst/>
          </a:prstGeom>
          <a:noFill/>
        </p:spPr>
        <p:txBody>
          <a:bodyPr wrap="square" lIns="0" rIns="0" rtlCol="0" anchor="b">
            <a:spAutoFit/>
          </a:bodyPr>
          <a:lstStyle/>
          <a:p>
            <a:pPr algn="ctr"/>
            <a:r>
              <a:rPr lang="en-US" sz="1100" b="1" noProof="1">
                <a:solidFill>
                  <a:srgbClr val="FF0000"/>
                </a:solidFill>
              </a:rPr>
              <a:t>December </a:t>
            </a:r>
            <a:r>
              <a:rPr lang="en-US" sz="1100" b="1" u="sng" noProof="1">
                <a:solidFill>
                  <a:srgbClr val="FF0000"/>
                </a:solidFill>
              </a:rPr>
              <a:t>internal</a:t>
            </a:r>
            <a:r>
              <a:rPr lang="en-US" sz="1100" b="1" noProof="1">
                <a:solidFill>
                  <a:srgbClr val="FF0000"/>
                </a:solidFill>
              </a:rPr>
              <a:t> assessment</a:t>
            </a:r>
          </a:p>
          <a:p>
            <a:pPr algn="ctr"/>
            <a:r>
              <a:rPr lang="en-US" sz="1100" b="1" noProof="1">
                <a:solidFill>
                  <a:srgbClr val="FF0000"/>
                </a:solidFill>
              </a:rPr>
              <a:t>R181 moderation</a:t>
            </a:r>
            <a:endParaRPr lang="en-US" sz="1200" b="1" noProof="1">
              <a:solidFill>
                <a:srgbClr val="FF0000"/>
              </a:solidFill>
            </a:endParaRPr>
          </a:p>
        </p:txBody>
      </p:sp>
      <p:sp>
        <p:nvSpPr>
          <p:cNvPr id="43" name="Oval 42">
            <a:extLst>
              <a:ext uri="{FF2B5EF4-FFF2-40B4-BE49-F238E27FC236}">
                <a16:creationId xmlns:a16="http://schemas.microsoft.com/office/drawing/2014/main" id="{85F54781-5D41-AC49-AF5E-1C0CFAA4B166}"/>
              </a:ext>
            </a:extLst>
          </p:cNvPr>
          <p:cNvSpPr/>
          <p:nvPr/>
        </p:nvSpPr>
        <p:spPr>
          <a:xfrm>
            <a:off x="3897580" y="2139142"/>
            <a:ext cx="1125705"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200" b="1" dirty="0">
                <a:solidFill>
                  <a:schemeClr val="bg1"/>
                </a:solidFill>
              </a:rPr>
              <a:t>May final assessment deadline</a:t>
            </a:r>
          </a:p>
        </p:txBody>
      </p:sp>
      <p:sp>
        <p:nvSpPr>
          <p:cNvPr id="46" name="TextBox 45">
            <a:extLst>
              <a:ext uri="{FF2B5EF4-FFF2-40B4-BE49-F238E27FC236}">
                <a16:creationId xmlns:a16="http://schemas.microsoft.com/office/drawing/2014/main" id="{95FEAC53-76B7-7F97-A9C8-E001AE82A6C5}"/>
              </a:ext>
            </a:extLst>
          </p:cNvPr>
          <p:cNvSpPr txBox="1"/>
          <p:nvPr/>
        </p:nvSpPr>
        <p:spPr>
          <a:xfrm>
            <a:off x="4455678" y="7342769"/>
            <a:ext cx="1664850" cy="430887"/>
          </a:xfrm>
          <a:prstGeom prst="rect">
            <a:avLst/>
          </a:prstGeom>
          <a:noFill/>
        </p:spPr>
        <p:txBody>
          <a:bodyPr wrap="square" lIns="0" rIns="0" rtlCol="0" anchor="b">
            <a:spAutoFit/>
          </a:bodyPr>
          <a:lstStyle/>
          <a:p>
            <a:pPr algn="ctr"/>
            <a:r>
              <a:rPr lang="en-US" sz="1100" b="1" noProof="1">
                <a:solidFill>
                  <a:srgbClr val="FF0000"/>
                </a:solidFill>
              </a:rPr>
              <a:t>May </a:t>
            </a:r>
            <a:r>
              <a:rPr lang="en-US" sz="1100" b="1" u="sng" noProof="1">
                <a:solidFill>
                  <a:srgbClr val="FF0000"/>
                </a:solidFill>
              </a:rPr>
              <a:t>internal</a:t>
            </a:r>
            <a:r>
              <a:rPr lang="en-US" sz="1100" b="1" noProof="1">
                <a:solidFill>
                  <a:srgbClr val="FF0000"/>
                </a:solidFill>
              </a:rPr>
              <a:t> assessment</a:t>
            </a:r>
          </a:p>
          <a:p>
            <a:pPr algn="ctr"/>
            <a:r>
              <a:rPr lang="en-US" sz="1100" b="1" noProof="1">
                <a:solidFill>
                  <a:srgbClr val="FF0000"/>
                </a:solidFill>
              </a:rPr>
              <a:t>R180 moderation</a:t>
            </a:r>
          </a:p>
        </p:txBody>
      </p:sp>
      <p:sp>
        <p:nvSpPr>
          <p:cNvPr id="47" name="Oval 46">
            <a:extLst>
              <a:ext uri="{FF2B5EF4-FFF2-40B4-BE49-F238E27FC236}">
                <a16:creationId xmlns:a16="http://schemas.microsoft.com/office/drawing/2014/main" id="{8B5EEB81-BC6E-9C99-EB15-4412C8E953F7}"/>
              </a:ext>
            </a:extLst>
          </p:cNvPr>
          <p:cNvSpPr/>
          <p:nvPr/>
        </p:nvSpPr>
        <p:spPr>
          <a:xfrm>
            <a:off x="5714825" y="4942291"/>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100" b="1" dirty="0" err="1">
                <a:solidFill>
                  <a:schemeClr val="bg1"/>
                </a:solidFill>
              </a:rPr>
              <a:t>Yr</a:t>
            </a:r>
            <a:r>
              <a:rPr lang="en-US" sz="1100" b="1" dirty="0">
                <a:solidFill>
                  <a:schemeClr val="bg1"/>
                </a:solidFill>
              </a:rPr>
              <a:t> 10 Mocks R180</a:t>
            </a:r>
          </a:p>
        </p:txBody>
      </p:sp>
      <p:sp>
        <p:nvSpPr>
          <p:cNvPr id="48" name="TextBox 47">
            <a:extLst>
              <a:ext uri="{FF2B5EF4-FFF2-40B4-BE49-F238E27FC236}">
                <a16:creationId xmlns:a16="http://schemas.microsoft.com/office/drawing/2014/main" id="{C0C6A109-61E2-AF1E-BEA7-69E9B07ED3AF}"/>
              </a:ext>
            </a:extLst>
          </p:cNvPr>
          <p:cNvSpPr txBox="1"/>
          <p:nvPr/>
        </p:nvSpPr>
        <p:spPr>
          <a:xfrm>
            <a:off x="5035960" y="3676565"/>
            <a:ext cx="1664850" cy="600164"/>
          </a:xfrm>
          <a:prstGeom prst="rect">
            <a:avLst/>
          </a:prstGeom>
          <a:noFill/>
        </p:spPr>
        <p:txBody>
          <a:bodyPr wrap="square" lIns="0" rIns="0" rtlCol="0" anchor="b">
            <a:spAutoFit/>
          </a:bodyPr>
          <a:lstStyle/>
          <a:p>
            <a:pPr algn="ctr"/>
            <a:r>
              <a:rPr lang="en-US" sz="1100" b="1" noProof="1">
                <a:solidFill>
                  <a:srgbClr val="FF0000"/>
                </a:solidFill>
              </a:rPr>
              <a:t>July </a:t>
            </a:r>
            <a:r>
              <a:rPr lang="en-US" sz="1100" b="1" u="sng" noProof="1">
                <a:solidFill>
                  <a:srgbClr val="FF0000"/>
                </a:solidFill>
              </a:rPr>
              <a:t>internal</a:t>
            </a:r>
            <a:r>
              <a:rPr lang="en-US" sz="1100" b="1" noProof="1">
                <a:solidFill>
                  <a:srgbClr val="FF0000"/>
                </a:solidFill>
              </a:rPr>
              <a:t> Mock assessment</a:t>
            </a:r>
          </a:p>
          <a:p>
            <a:pPr algn="ctr"/>
            <a:r>
              <a:rPr lang="en-US" sz="1100" b="1" noProof="1">
                <a:solidFill>
                  <a:srgbClr val="FF0000"/>
                </a:solidFill>
              </a:rPr>
              <a:t>R180 exams</a:t>
            </a:r>
          </a:p>
        </p:txBody>
      </p:sp>
      <p:pic>
        <p:nvPicPr>
          <p:cNvPr id="51" name="Graphic 50" descr="Head with gears">
            <a:extLst>
              <a:ext uri="{FF2B5EF4-FFF2-40B4-BE49-F238E27FC236}">
                <a16:creationId xmlns:a16="http://schemas.microsoft.com/office/drawing/2014/main" id="{955A2B8C-5127-0D41-48D6-70B7FF04C4E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160508" y="4288202"/>
            <a:ext cx="400110" cy="400110"/>
          </a:xfrm>
          <a:prstGeom prst="rect">
            <a:avLst/>
          </a:prstGeom>
        </p:spPr>
      </p:pic>
      <p:pic>
        <p:nvPicPr>
          <p:cNvPr id="59" name="Graphic 58" descr="Head with gears">
            <a:extLst>
              <a:ext uri="{FF2B5EF4-FFF2-40B4-BE49-F238E27FC236}">
                <a16:creationId xmlns:a16="http://schemas.microsoft.com/office/drawing/2014/main" id="{27CE01AB-42E5-3F10-7B50-7DDE5C7F98C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07720" y="9282903"/>
            <a:ext cx="400110" cy="400110"/>
          </a:xfrm>
          <a:prstGeom prst="rect">
            <a:avLst/>
          </a:prstGeom>
        </p:spPr>
      </p:pic>
      <p:pic>
        <p:nvPicPr>
          <p:cNvPr id="61" name="Picture 2" descr="Injury Icons - Free SVG &amp; PNG Injury Images - Noun Project">
            <a:extLst>
              <a:ext uri="{FF2B5EF4-FFF2-40B4-BE49-F238E27FC236}">
                <a16:creationId xmlns:a16="http://schemas.microsoft.com/office/drawing/2014/main" id="{BC553537-B180-82A8-04E0-E8A81B03B5C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72328" y="5338261"/>
            <a:ext cx="493080" cy="493080"/>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4" descr="Fitness logo design Royalty Free Vector Image - VectorStock">
            <a:extLst>
              <a:ext uri="{FF2B5EF4-FFF2-40B4-BE49-F238E27FC236}">
                <a16:creationId xmlns:a16="http://schemas.microsoft.com/office/drawing/2014/main" id="{3CC7BF60-8520-EFFF-ACB6-9A6C6EFA6864}"/>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t="19402" b="28532"/>
          <a:stretch/>
        </p:blipFill>
        <p:spPr bwMode="auto">
          <a:xfrm>
            <a:off x="3155198" y="8015479"/>
            <a:ext cx="763572" cy="428852"/>
          </a:xfrm>
          <a:prstGeom prst="rect">
            <a:avLst/>
          </a:prstGeom>
          <a:noFill/>
          <a:extLst>
            <a:ext uri="{909E8E84-426E-40DD-AFC4-6F175D3DCCD1}">
              <a14:hiddenFill xmlns:a14="http://schemas.microsoft.com/office/drawing/2010/main">
                <a:solidFill>
                  <a:srgbClr val="FFFFFF"/>
                </a:solidFill>
              </a14:hiddenFill>
            </a:ext>
          </a:extLst>
        </p:spPr>
      </p:pic>
      <p:pic>
        <p:nvPicPr>
          <p:cNvPr id="1049" name="Graphic 1048" descr="Head with gears">
            <a:extLst>
              <a:ext uri="{FF2B5EF4-FFF2-40B4-BE49-F238E27FC236}">
                <a16:creationId xmlns:a16="http://schemas.microsoft.com/office/drawing/2014/main" id="{35394012-7CA0-622E-E07F-607F01E2B88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822797" y="3130760"/>
            <a:ext cx="400110" cy="400110"/>
          </a:xfrm>
          <a:prstGeom prst="rect">
            <a:avLst/>
          </a:prstGeom>
        </p:spPr>
      </p:pic>
      <p:pic>
        <p:nvPicPr>
          <p:cNvPr id="1051" name="Graphic 1050" descr="Head with gears">
            <a:extLst>
              <a:ext uri="{FF2B5EF4-FFF2-40B4-BE49-F238E27FC236}">
                <a16:creationId xmlns:a16="http://schemas.microsoft.com/office/drawing/2014/main" id="{D0AE16B0-4117-C92A-7C5F-6D3B8498974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186435" y="3125092"/>
            <a:ext cx="400110" cy="400110"/>
          </a:xfrm>
          <a:prstGeom prst="rect">
            <a:avLst/>
          </a:prstGeom>
        </p:spPr>
      </p:pic>
      <p:pic>
        <p:nvPicPr>
          <p:cNvPr id="1052" name="Graphic 1051" descr="Head with gears">
            <a:extLst>
              <a:ext uri="{FF2B5EF4-FFF2-40B4-BE49-F238E27FC236}">
                <a16:creationId xmlns:a16="http://schemas.microsoft.com/office/drawing/2014/main" id="{293C62E2-AD8A-E64C-ABE5-0B4E18DCAC4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551939" y="3130760"/>
            <a:ext cx="400110" cy="400110"/>
          </a:xfrm>
          <a:prstGeom prst="rect">
            <a:avLst/>
          </a:prstGeom>
        </p:spPr>
      </p:pic>
      <p:sp>
        <p:nvSpPr>
          <p:cNvPr id="1066" name="Oval 1065">
            <a:extLst>
              <a:ext uri="{FF2B5EF4-FFF2-40B4-BE49-F238E27FC236}">
                <a16:creationId xmlns:a16="http://schemas.microsoft.com/office/drawing/2014/main" id="{5CA63E8F-B4AB-B5C3-F74F-7777519566D0}"/>
              </a:ext>
            </a:extLst>
          </p:cNvPr>
          <p:cNvSpPr/>
          <p:nvPr/>
        </p:nvSpPr>
        <p:spPr>
          <a:xfrm>
            <a:off x="4861013" y="6361963"/>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May</a:t>
            </a:r>
          </a:p>
        </p:txBody>
      </p:sp>
      <p:pic>
        <p:nvPicPr>
          <p:cNvPr id="1067" name="Picture 6" descr="Nutrition Logo on Behance">
            <a:extLst>
              <a:ext uri="{FF2B5EF4-FFF2-40B4-BE49-F238E27FC236}">
                <a16:creationId xmlns:a16="http://schemas.microsoft.com/office/drawing/2014/main" id="{AAC1C99B-FA17-3B94-704F-764AAF5A942D}"/>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l="12113" t="1537" r="11543" b="1"/>
          <a:stretch/>
        </p:blipFill>
        <p:spPr bwMode="auto">
          <a:xfrm>
            <a:off x="180227" y="4528271"/>
            <a:ext cx="542012" cy="537945"/>
          </a:xfrm>
          <a:prstGeom prst="rect">
            <a:avLst/>
          </a:prstGeom>
          <a:noFill/>
          <a:extLst>
            <a:ext uri="{909E8E84-426E-40DD-AFC4-6F175D3DCCD1}">
              <a14:hiddenFill xmlns:a14="http://schemas.microsoft.com/office/drawing/2010/main">
                <a:solidFill>
                  <a:srgbClr val="FFFFFF"/>
                </a:solidFill>
              </a14:hiddenFill>
            </a:ext>
          </a:extLst>
        </p:spPr>
      </p:pic>
      <p:sp>
        <p:nvSpPr>
          <p:cNvPr id="2" name="Oval 1">
            <a:extLst>
              <a:ext uri="{FF2B5EF4-FFF2-40B4-BE49-F238E27FC236}">
                <a16:creationId xmlns:a16="http://schemas.microsoft.com/office/drawing/2014/main" id="{68FD5FD3-02D4-C357-37F7-ECF6D6BA7EBE}"/>
              </a:ext>
            </a:extLst>
          </p:cNvPr>
          <p:cNvSpPr/>
          <p:nvPr/>
        </p:nvSpPr>
        <p:spPr>
          <a:xfrm>
            <a:off x="743137" y="6300253"/>
            <a:ext cx="1266690" cy="847559"/>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CC0066"/>
                </a:solidFill>
              </a:rPr>
              <a:t>Unit 4</a:t>
            </a:r>
          </a:p>
          <a:p>
            <a:pPr algn="ctr"/>
            <a:r>
              <a:rPr lang="en-GB" sz="1050" b="1" dirty="0">
                <a:solidFill>
                  <a:srgbClr val="CC0066"/>
                </a:solidFill>
              </a:rPr>
              <a:t>Reducing risk, treatment and rehabilitation </a:t>
            </a:r>
            <a:endParaRPr lang="en-US" sz="1050" b="1" dirty="0">
              <a:solidFill>
                <a:srgbClr val="CC0066"/>
              </a:solidFill>
            </a:endParaRPr>
          </a:p>
        </p:txBody>
      </p:sp>
      <p:sp>
        <p:nvSpPr>
          <p:cNvPr id="18" name="Oval 17">
            <a:extLst>
              <a:ext uri="{FF2B5EF4-FFF2-40B4-BE49-F238E27FC236}">
                <a16:creationId xmlns:a16="http://schemas.microsoft.com/office/drawing/2014/main" id="{9FCE6F08-F86B-52DC-C04E-8FB756882E90}"/>
              </a:ext>
            </a:extLst>
          </p:cNvPr>
          <p:cNvSpPr/>
          <p:nvPr/>
        </p:nvSpPr>
        <p:spPr>
          <a:xfrm>
            <a:off x="3119435" y="6223532"/>
            <a:ext cx="1529221" cy="921188"/>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CC0066"/>
                </a:solidFill>
              </a:rPr>
              <a:t>Unit 5 - </a:t>
            </a:r>
            <a:r>
              <a:rPr lang="en-GB" sz="1050" b="1" dirty="0">
                <a:solidFill>
                  <a:srgbClr val="CC0066"/>
                </a:solidFill>
              </a:rPr>
              <a:t>Causes, symptoms and treatment of medical conditions</a:t>
            </a:r>
            <a:endParaRPr lang="en-US" sz="1050" b="1" dirty="0">
              <a:solidFill>
                <a:srgbClr val="CC0066"/>
              </a:solidFill>
            </a:endParaRPr>
          </a:p>
        </p:txBody>
      </p:sp>
      <p:sp>
        <p:nvSpPr>
          <p:cNvPr id="20" name="Oval 19">
            <a:extLst>
              <a:ext uri="{FF2B5EF4-FFF2-40B4-BE49-F238E27FC236}">
                <a16:creationId xmlns:a16="http://schemas.microsoft.com/office/drawing/2014/main" id="{9E264002-7274-2EC0-1395-70F891D17FCD}"/>
              </a:ext>
            </a:extLst>
          </p:cNvPr>
          <p:cNvSpPr/>
          <p:nvPr/>
        </p:nvSpPr>
        <p:spPr>
          <a:xfrm>
            <a:off x="5683135" y="5822640"/>
            <a:ext cx="826952" cy="659242"/>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00" b="1" dirty="0">
                <a:solidFill>
                  <a:srgbClr val="CC0066"/>
                </a:solidFill>
              </a:rPr>
              <a:t>Mock Revision</a:t>
            </a:r>
          </a:p>
        </p:txBody>
      </p:sp>
      <p:sp>
        <p:nvSpPr>
          <p:cNvPr id="29" name="Oval 28">
            <a:extLst>
              <a:ext uri="{FF2B5EF4-FFF2-40B4-BE49-F238E27FC236}">
                <a16:creationId xmlns:a16="http://schemas.microsoft.com/office/drawing/2014/main" id="{F36F5E60-0290-E4FE-65C1-311AA3392895}"/>
              </a:ext>
            </a:extLst>
          </p:cNvPr>
          <p:cNvSpPr/>
          <p:nvPr/>
        </p:nvSpPr>
        <p:spPr>
          <a:xfrm>
            <a:off x="3715458" y="4281496"/>
            <a:ext cx="1013135" cy="676940"/>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C00000"/>
                </a:solidFill>
              </a:rPr>
              <a:t>Unit 1 – Targeted Therapy </a:t>
            </a:r>
          </a:p>
        </p:txBody>
      </p:sp>
      <p:sp>
        <p:nvSpPr>
          <p:cNvPr id="30" name="Oval 29">
            <a:extLst>
              <a:ext uri="{FF2B5EF4-FFF2-40B4-BE49-F238E27FC236}">
                <a16:creationId xmlns:a16="http://schemas.microsoft.com/office/drawing/2014/main" id="{032BF125-E80D-D1B5-1063-F7A8541073B6}"/>
              </a:ext>
            </a:extLst>
          </p:cNvPr>
          <p:cNvSpPr/>
          <p:nvPr/>
        </p:nvSpPr>
        <p:spPr>
          <a:xfrm>
            <a:off x="2765915" y="4231713"/>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100" b="1" dirty="0">
                <a:solidFill>
                  <a:schemeClr val="bg1"/>
                </a:solidFill>
              </a:rPr>
              <a:t>Y11 Mocks R180</a:t>
            </a:r>
          </a:p>
        </p:txBody>
      </p:sp>
      <p:sp>
        <p:nvSpPr>
          <p:cNvPr id="31" name="Oval 30">
            <a:extLst>
              <a:ext uri="{FF2B5EF4-FFF2-40B4-BE49-F238E27FC236}">
                <a16:creationId xmlns:a16="http://schemas.microsoft.com/office/drawing/2014/main" id="{2981BD9F-CB76-86A6-6B24-85B9EB3116A7}"/>
              </a:ext>
            </a:extLst>
          </p:cNvPr>
          <p:cNvSpPr/>
          <p:nvPr/>
        </p:nvSpPr>
        <p:spPr>
          <a:xfrm>
            <a:off x="1559276" y="4246919"/>
            <a:ext cx="1013135" cy="676940"/>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C00000"/>
                </a:solidFill>
              </a:rPr>
              <a:t>Unit 2 – Targeted Therapy </a:t>
            </a:r>
          </a:p>
        </p:txBody>
      </p:sp>
      <p:sp>
        <p:nvSpPr>
          <p:cNvPr id="33" name="Oval 32">
            <a:extLst>
              <a:ext uri="{FF2B5EF4-FFF2-40B4-BE49-F238E27FC236}">
                <a16:creationId xmlns:a16="http://schemas.microsoft.com/office/drawing/2014/main" id="{4C84C0C4-2DD4-CF25-5200-8E5E92B29607}"/>
              </a:ext>
            </a:extLst>
          </p:cNvPr>
          <p:cNvSpPr/>
          <p:nvPr/>
        </p:nvSpPr>
        <p:spPr>
          <a:xfrm>
            <a:off x="634475" y="3951411"/>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b="1" dirty="0">
                <a:solidFill>
                  <a:schemeClr val="bg1"/>
                </a:solidFill>
              </a:rPr>
              <a:t>Dec</a:t>
            </a:r>
          </a:p>
        </p:txBody>
      </p:sp>
      <p:sp>
        <p:nvSpPr>
          <p:cNvPr id="35" name="Oval 34">
            <a:extLst>
              <a:ext uri="{FF2B5EF4-FFF2-40B4-BE49-F238E27FC236}">
                <a16:creationId xmlns:a16="http://schemas.microsoft.com/office/drawing/2014/main" id="{0C5F04DB-A7DB-124B-0C21-36E1A213DE46}"/>
              </a:ext>
            </a:extLst>
          </p:cNvPr>
          <p:cNvSpPr/>
          <p:nvPr/>
        </p:nvSpPr>
        <p:spPr>
          <a:xfrm>
            <a:off x="310970" y="3109509"/>
            <a:ext cx="1013135" cy="676940"/>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C00000"/>
                </a:solidFill>
              </a:rPr>
              <a:t>Unit 3 – Targeted Therapy </a:t>
            </a:r>
          </a:p>
        </p:txBody>
      </p:sp>
      <p:sp>
        <p:nvSpPr>
          <p:cNvPr id="36" name="Oval 35">
            <a:extLst>
              <a:ext uri="{FF2B5EF4-FFF2-40B4-BE49-F238E27FC236}">
                <a16:creationId xmlns:a16="http://schemas.microsoft.com/office/drawing/2014/main" id="{43324B37-7279-7793-8523-5D62B491AF32}"/>
              </a:ext>
            </a:extLst>
          </p:cNvPr>
          <p:cNvSpPr/>
          <p:nvPr/>
        </p:nvSpPr>
        <p:spPr>
          <a:xfrm>
            <a:off x="759808" y="2312444"/>
            <a:ext cx="763571" cy="724138"/>
          </a:xfrm>
          <a:prstGeom prst="ellipse">
            <a:avLst/>
          </a:prstGeom>
          <a:solidFill>
            <a:srgbClr val="FFC000"/>
          </a:solidFill>
          <a:ln w="28575">
            <a:solidFill>
              <a:srgbClr val="002060"/>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100" b="1" dirty="0">
                <a:solidFill>
                  <a:schemeClr val="bg1"/>
                </a:solidFill>
              </a:rPr>
              <a:t>Y11 Mocks R180</a:t>
            </a:r>
          </a:p>
        </p:txBody>
      </p:sp>
      <p:sp>
        <p:nvSpPr>
          <p:cNvPr id="38" name="Oval 37">
            <a:extLst>
              <a:ext uri="{FF2B5EF4-FFF2-40B4-BE49-F238E27FC236}">
                <a16:creationId xmlns:a16="http://schemas.microsoft.com/office/drawing/2014/main" id="{236B0707-4C3F-1176-9806-6E14ECF93BA6}"/>
              </a:ext>
            </a:extLst>
          </p:cNvPr>
          <p:cNvSpPr/>
          <p:nvPr/>
        </p:nvSpPr>
        <p:spPr>
          <a:xfrm>
            <a:off x="1604462" y="2153087"/>
            <a:ext cx="1013135" cy="676940"/>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C00000"/>
                </a:solidFill>
              </a:rPr>
              <a:t>Unit 4 – Targeted Therapy </a:t>
            </a:r>
          </a:p>
        </p:txBody>
      </p:sp>
      <p:sp>
        <p:nvSpPr>
          <p:cNvPr id="40" name="Oval 39">
            <a:extLst>
              <a:ext uri="{FF2B5EF4-FFF2-40B4-BE49-F238E27FC236}">
                <a16:creationId xmlns:a16="http://schemas.microsoft.com/office/drawing/2014/main" id="{D3F7DE4D-DE81-C8D1-A1B5-258D77ED15FF}"/>
              </a:ext>
            </a:extLst>
          </p:cNvPr>
          <p:cNvSpPr/>
          <p:nvPr/>
        </p:nvSpPr>
        <p:spPr>
          <a:xfrm>
            <a:off x="2721080" y="2154992"/>
            <a:ext cx="1013135" cy="676940"/>
          </a:xfrm>
          <a:prstGeom prst="ellipse">
            <a:avLst/>
          </a:prstGeom>
          <a:gradFill>
            <a:gsLst>
              <a:gs pos="0">
                <a:schemeClr val="bg1"/>
              </a:gs>
              <a:gs pos="50000">
                <a:schemeClr val="bg1">
                  <a:lumMod val="95000"/>
                </a:schemeClr>
              </a:gs>
              <a:gs pos="100000">
                <a:schemeClr val="bg1">
                  <a:lumMod val="85000"/>
                </a:schemeClr>
              </a:gs>
            </a:gsLst>
          </a:gradFill>
          <a:ln w="28575">
            <a:solidFill>
              <a:srgbClr val="CC0066"/>
            </a:solidFill>
          </a:ln>
          <a:effectLst>
            <a:outerShdw blurRad="101600" dist="19050" dir="5400000" algn="ctr" rotWithShape="0">
              <a:srgbClr val="000000">
                <a:alpha val="63000"/>
              </a:srgbClr>
            </a:outerShdw>
          </a:effectLst>
        </p:spPr>
        <p:style>
          <a:lnRef idx="0">
            <a:schemeClr val="accent2"/>
          </a:lnRef>
          <a:fillRef idx="3">
            <a:schemeClr val="accent2"/>
          </a:fillRef>
          <a:effectRef idx="3">
            <a:schemeClr val="accent2"/>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050" b="1" dirty="0">
                <a:solidFill>
                  <a:srgbClr val="C00000"/>
                </a:solidFill>
              </a:rPr>
              <a:t>Unit 5 – Targeted Therapy </a:t>
            </a:r>
          </a:p>
        </p:txBody>
      </p:sp>
      <p:pic>
        <p:nvPicPr>
          <p:cNvPr id="41" name="Picture 40">
            <a:extLst>
              <a:ext uri="{FF2B5EF4-FFF2-40B4-BE49-F238E27FC236}">
                <a16:creationId xmlns:a16="http://schemas.microsoft.com/office/drawing/2014/main" id="{6C901926-7A0D-F6FD-C260-FC0056D42923}"/>
              </a:ext>
            </a:extLst>
          </p:cNvPr>
          <p:cNvPicPr>
            <a:picLocks noChangeAspect="1"/>
          </p:cNvPicPr>
          <p:nvPr/>
        </p:nvPicPr>
        <p:blipFill>
          <a:blip r:embed="rId15"/>
          <a:stretch>
            <a:fillRect/>
          </a:stretch>
        </p:blipFill>
        <p:spPr>
          <a:xfrm>
            <a:off x="4158988" y="73694"/>
            <a:ext cx="2496960" cy="622110"/>
          </a:xfrm>
          <a:prstGeom prst="rect">
            <a:avLst/>
          </a:prstGeom>
        </p:spPr>
      </p:pic>
      <p:sp>
        <p:nvSpPr>
          <p:cNvPr id="1024" name="TextBox 1">
            <a:extLst>
              <a:ext uri="{FF2B5EF4-FFF2-40B4-BE49-F238E27FC236}">
                <a16:creationId xmlns:a16="http://schemas.microsoft.com/office/drawing/2014/main" id="{9E0A69D4-C3B6-83F3-43BD-5B8DD4B10BDE}"/>
              </a:ext>
            </a:extLst>
          </p:cNvPr>
          <p:cNvSpPr txBox="1"/>
          <p:nvPr/>
        </p:nvSpPr>
        <p:spPr>
          <a:xfrm>
            <a:off x="40758" y="101966"/>
            <a:ext cx="3516595" cy="584775"/>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3200" b="1" dirty="0">
                <a:latin typeface="Century Gothic"/>
              </a:rPr>
              <a:t>Sports Science</a:t>
            </a:r>
          </a:p>
        </p:txBody>
      </p:sp>
      <p:sp>
        <p:nvSpPr>
          <p:cNvPr id="1025" name="Rectangle 1024">
            <a:extLst>
              <a:ext uri="{FF2B5EF4-FFF2-40B4-BE49-F238E27FC236}">
                <a16:creationId xmlns:a16="http://schemas.microsoft.com/office/drawing/2014/main" id="{707B1F1E-B080-8E90-9126-9FA5D0A25098}"/>
              </a:ext>
            </a:extLst>
          </p:cNvPr>
          <p:cNvSpPr/>
          <p:nvPr/>
        </p:nvSpPr>
        <p:spPr>
          <a:xfrm>
            <a:off x="67629" y="102054"/>
            <a:ext cx="3516594" cy="618529"/>
          </a:xfrm>
          <a:prstGeom prst="rect">
            <a:avLst/>
          </a:prstGeom>
          <a:noFill/>
          <a:ln w="28575">
            <a:solidFill>
              <a:schemeClr val="bg2">
                <a:lumMod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22036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6ca24402-ba82-46ae-9ca0-9d1a56782fb2">
      <UserInfo>
        <DisplayName>Miss N Hoyle</DisplayName>
        <AccountId>43</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2BF836C75CEB341B5149B264C57D679" ma:contentTypeVersion="9" ma:contentTypeDescription="Create a new document." ma:contentTypeScope="" ma:versionID="6da9ecf399a6fdd7f68edd227cb3b63a">
  <xsd:schema xmlns:xsd="http://www.w3.org/2001/XMLSchema" xmlns:xs="http://www.w3.org/2001/XMLSchema" xmlns:p="http://schemas.microsoft.com/office/2006/metadata/properties" xmlns:ns2="4f5dc375-baa6-4499-aa2f-1097fba2ff1b" xmlns:ns3="6ca24402-ba82-46ae-9ca0-9d1a56782fb2" targetNamespace="http://schemas.microsoft.com/office/2006/metadata/properties" ma:root="true" ma:fieldsID="a7c548916cc05a01d5d83f939f09231a" ns2:_="" ns3:_="">
    <xsd:import namespace="4f5dc375-baa6-4499-aa2f-1097fba2ff1b"/>
    <xsd:import namespace="6ca24402-ba82-46ae-9ca0-9d1a56782fb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dc375-baa6-4499-aa2f-1097fba2ff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24402-ba82-46ae-9ca0-9d1a56782fb2"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4D7BEF8-FE8D-4A7C-BD82-EBA7B8F3EDD9}">
  <ds:schemaRefs>
    <ds:schemaRef ds:uri="http://schemas.microsoft.com/office/2006/documentManagement/types"/>
    <ds:schemaRef ds:uri="http://www.w3.org/XML/1998/namespace"/>
    <ds:schemaRef ds:uri="http://purl.org/dc/terms/"/>
    <ds:schemaRef ds:uri="http://schemas.openxmlformats.org/package/2006/metadata/core-properties"/>
    <ds:schemaRef ds:uri="http://purl.org/dc/elements/1.1/"/>
    <ds:schemaRef ds:uri="6ca24402-ba82-46ae-9ca0-9d1a56782fb2"/>
    <ds:schemaRef ds:uri="http://purl.org/dc/dcmitype/"/>
    <ds:schemaRef ds:uri="http://schemas.microsoft.com/office/infopath/2007/PartnerControls"/>
    <ds:schemaRef ds:uri="4f5dc375-baa6-4499-aa2f-1097fba2ff1b"/>
    <ds:schemaRef ds:uri="http://schemas.microsoft.com/office/2006/metadata/properties"/>
  </ds:schemaRefs>
</ds:datastoreItem>
</file>

<file path=customXml/itemProps2.xml><?xml version="1.0" encoding="utf-8"?>
<ds:datastoreItem xmlns:ds="http://schemas.openxmlformats.org/officeDocument/2006/customXml" ds:itemID="{81BA237E-7207-4A65-8248-3597DFF3D1C2}">
  <ds:schemaRefs>
    <ds:schemaRef ds:uri="http://schemas.microsoft.com/sharepoint/v3/contenttype/forms"/>
  </ds:schemaRefs>
</ds:datastoreItem>
</file>

<file path=customXml/itemProps3.xml><?xml version="1.0" encoding="utf-8"?>
<ds:datastoreItem xmlns:ds="http://schemas.openxmlformats.org/officeDocument/2006/customXml" ds:itemID="{1196CB20-EA68-4C7E-A8C5-A4A3441601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5dc375-baa6-4499-aa2f-1097fba2ff1b"/>
    <ds:schemaRef ds:uri="6ca24402-ba82-46ae-9ca0-9d1a56782f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10159</TotalTime>
  <Words>247</Words>
  <Application>Microsoft Office PowerPoint</Application>
  <PresentationFormat>A4 Paper (210x297 mm)</PresentationFormat>
  <Paragraphs>48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Arkwright</dc:creator>
  <cp:lastModifiedBy>Mr P Edwards</cp:lastModifiedBy>
  <cp:revision>23</cp:revision>
  <cp:lastPrinted>2025-07-15T11:49:49Z</cp:lastPrinted>
  <dcterms:created xsi:type="dcterms:W3CDTF">2023-11-21T21:51:48Z</dcterms:created>
  <dcterms:modified xsi:type="dcterms:W3CDTF">2025-12-10T08:54:20Z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0x01010002BF836C75CEB341B5149B264C57D679</vt:lpwstr>
  </property>
  <property fmtid="{D5CDD505-2E9C-101B-9397-08002B2CF9AE}" pid="3" name="MediaServiceImageTags">
    <vt:lpwstr/>
  </property>
</Properties>
</file>